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79" d="100"/>
          <a:sy n="79" d="100"/>
        </p:scale>
        <p:origin x="773"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536B9B-F65E-F18F-E0B6-86638FF8C18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243F40E-7276-81F5-8831-C3406E55CE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F8DAB83-940F-4F67-1661-3281D84E33B9}"/>
              </a:ext>
            </a:extLst>
          </p:cNvPr>
          <p:cNvSpPr>
            <a:spLocks noGrp="1"/>
          </p:cNvSpPr>
          <p:nvPr>
            <p:ph type="dt" sz="half" idx="10"/>
          </p:nvPr>
        </p:nvSpPr>
        <p:spPr/>
        <p:txBody>
          <a:bodyPr/>
          <a:lstStyle/>
          <a:p>
            <a:fld id="{5E0A4136-3E95-4D8C-869F-2512669123A6}" type="datetimeFigureOut">
              <a:rPr lang="zh-CN" altLang="en-US" smtClean="0"/>
              <a:t>2023/4/25</a:t>
            </a:fld>
            <a:endParaRPr lang="zh-CN" altLang="en-US"/>
          </a:p>
        </p:txBody>
      </p:sp>
      <p:sp>
        <p:nvSpPr>
          <p:cNvPr id="5" name="页脚占位符 4">
            <a:extLst>
              <a:ext uri="{FF2B5EF4-FFF2-40B4-BE49-F238E27FC236}">
                <a16:creationId xmlns:a16="http://schemas.microsoft.com/office/drawing/2014/main" id="{7E3286F4-6185-E028-C49C-FF9AF75D34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6D01CF-6B49-44C4-A5D2-740690FE5222}"/>
              </a:ext>
            </a:extLst>
          </p:cNvPr>
          <p:cNvSpPr>
            <a:spLocks noGrp="1"/>
          </p:cNvSpPr>
          <p:nvPr>
            <p:ph type="sldNum" sz="quarter" idx="12"/>
          </p:nvPr>
        </p:nvSpPr>
        <p:spPr/>
        <p:txBody>
          <a:bodyPr/>
          <a:lstStyle/>
          <a:p>
            <a:fld id="{178FE416-35D7-46DB-8951-71CF3C1EE6FC}" type="slidenum">
              <a:rPr lang="zh-CN" altLang="en-US" smtClean="0"/>
              <a:t>‹#›</a:t>
            </a:fld>
            <a:endParaRPr lang="zh-CN" altLang="en-US"/>
          </a:p>
        </p:txBody>
      </p:sp>
    </p:spTree>
    <p:extLst>
      <p:ext uri="{BB962C8B-B14F-4D97-AF65-F5344CB8AC3E}">
        <p14:creationId xmlns:p14="http://schemas.microsoft.com/office/powerpoint/2010/main" val="2062695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EF7596-796C-955C-237B-8B37370EB23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3E38111-EA65-C123-E956-E3D8E3523F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9E1D03-FF2E-723D-B3D5-A92BF0505370}"/>
              </a:ext>
            </a:extLst>
          </p:cNvPr>
          <p:cNvSpPr>
            <a:spLocks noGrp="1"/>
          </p:cNvSpPr>
          <p:nvPr>
            <p:ph type="dt" sz="half" idx="10"/>
          </p:nvPr>
        </p:nvSpPr>
        <p:spPr/>
        <p:txBody>
          <a:bodyPr/>
          <a:lstStyle/>
          <a:p>
            <a:fld id="{5E0A4136-3E95-4D8C-869F-2512669123A6}" type="datetimeFigureOut">
              <a:rPr lang="zh-CN" altLang="en-US" smtClean="0"/>
              <a:t>2023/4/25</a:t>
            </a:fld>
            <a:endParaRPr lang="zh-CN" altLang="en-US"/>
          </a:p>
        </p:txBody>
      </p:sp>
      <p:sp>
        <p:nvSpPr>
          <p:cNvPr id="5" name="页脚占位符 4">
            <a:extLst>
              <a:ext uri="{FF2B5EF4-FFF2-40B4-BE49-F238E27FC236}">
                <a16:creationId xmlns:a16="http://schemas.microsoft.com/office/drawing/2014/main" id="{7D81F62A-2254-E09F-C563-B2C02B5B3F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7846FE-BF7A-40DF-02A9-8ACE2C0476B7}"/>
              </a:ext>
            </a:extLst>
          </p:cNvPr>
          <p:cNvSpPr>
            <a:spLocks noGrp="1"/>
          </p:cNvSpPr>
          <p:nvPr>
            <p:ph type="sldNum" sz="quarter" idx="12"/>
          </p:nvPr>
        </p:nvSpPr>
        <p:spPr/>
        <p:txBody>
          <a:bodyPr/>
          <a:lstStyle/>
          <a:p>
            <a:fld id="{178FE416-35D7-46DB-8951-71CF3C1EE6FC}" type="slidenum">
              <a:rPr lang="zh-CN" altLang="en-US" smtClean="0"/>
              <a:t>‹#›</a:t>
            </a:fld>
            <a:endParaRPr lang="zh-CN" altLang="en-US"/>
          </a:p>
        </p:txBody>
      </p:sp>
    </p:spTree>
    <p:extLst>
      <p:ext uri="{BB962C8B-B14F-4D97-AF65-F5344CB8AC3E}">
        <p14:creationId xmlns:p14="http://schemas.microsoft.com/office/powerpoint/2010/main" val="3308021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FC09D3-9681-0D31-C158-EC131F8BCFB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96E5F32-FCEC-FD3A-7CC3-C9297FA6490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28C18B3-8D15-D034-FDE4-750D388FE94F}"/>
              </a:ext>
            </a:extLst>
          </p:cNvPr>
          <p:cNvSpPr>
            <a:spLocks noGrp="1"/>
          </p:cNvSpPr>
          <p:nvPr>
            <p:ph type="dt" sz="half" idx="10"/>
          </p:nvPr>
        </p:nvSpPr>
        <p:spPr/>
        <p:txBody>
          <a:bodyPr/>
          <a:lstStyle/>
          <a:p>
            <a:fld id="{5E0A4136-3E95-4D8C-869F-2512669123A6}" type="datetimeFigureOut">
              <a:rPr lang="zh-CN" altLang="en-US" smtClean="0"/>
              <a:t>2023/4/25</a:t>
            </a:fld>
            <a:endParaRPr lang="zh-CN" altLang="en-US"/>
          </a:p>
        </p:txBody>
      </p:sp>
      <p:sp>
        <p:nvSpPr>
          <p:cNvPr id="5" name="页脚占位符 4">
            <a:extLst>
              <a:ext uri="{FF2B5EF4-FFF2-40B4-BE49-F238E27FC236}">
                <a16:creationId xmlns:a16="http://schemas.microsoft.com/office/drawing/2014/main" id="{FB4D53A7-5633-F970-8E90-86452E8EED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98FB9F-F4B1-0C28-2F2F-069C9860C34F}"/>
              </a:ext>
            </a:extLst>
          </p:cNvPr>
          <p:cNvSpPr>
            <a:spLocks noGrp="1"/>
          </p:cNvSpPr>
          <p:nvPr>
            <p:ph type="sldNum" sz="quarter" idx="12"/>
          </p:nvPr>
        </p:nvSpPr>
        <p:spPr/>
        <p:txBody>
          <a:bodyPr/>
          <a:lstStyle/>
          <a:p>
            <a:fld id="{178FE416-35D7-46DB-8951-71CF3C1EE6FC}" type="slidenum">
              <a:rPr lang="zh-CN" altLang="en-US" smtClean="0"/>
              <a:t>‹#›</a:t>
            </a:fld>
            <a:endParaRPr lang="zh-CN" altLang="en-US"/>
          </a:p>
        </p:txBody>
      </p:sp>
    </p:spTree>
    <p:extLst>
      <p:ext uri="{BB962C8B-B14F-4D97-AF65-F5344CB8AC3E}">
        <p14:creationId xmlns:p14="http://schemas.microsoft.com/office/powerpoint/2010/main" val="2826465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222EF-BE68-AD5D-5C92-C7BC3E0A4FA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87668F-0B21-7DEC-0725-382901FC3DB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9898C7-60B8-95D5-2BE2-135CE939D267}"/>
              </a:ext>
            </a:extLst>
          </p:cNvPr>
          <p:cNvSpPr>
            <a:spLocks noGrp="1"/>
          </p:cNvSpPr>
          <p:nvPr>
            <p:ph type="dt" sz="half" idx="10"/>
          </p:nvPr>
        </p:nvSpPr>
        <p:spPr/>
        <p:txBody>
          <a:bodyPr/>
          <a:lstStyle/>
          <a:p>
            <a:fld id="{5E0A4136-3E95-4D8C-869F-2512669123A6}" type="datetimeFigureOut">
              <a:rPr lang="zh-CN" altLang="en-US" smtClean="0"/>
              <a:t>2023/4/25</a:t>
            </a:fld>
            <a:endParaRPr lang="zh-CN" altLang="en-US"/>
          </a:p>
        </p:txBody>
      </p:sp>
      <p:sp>
        <p:nvSpPr>
          <p:cNvPr id="5" name="页脚占位符 4">
            <a:extLst>
              <a:ext uri="{FF2B5EF4-FFF2-40B4-BE49-F238E27FC236}">
                <a16:creationId xmlns:a16="http://schemas.microsoft.com/office/drawing/2014/main" id="{0869218A-3EA3-3936-E77C-E75480D28D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EE698B-8C94-45BF-AFFE-B3899C1130CF}"/>
              </a:ext>
            </a:extLst>
          </p:cNvPr>
          <p:cNvSpPr>
            <a:spLocks noGrp="1"/>
          </p:cNvSpPr>
          <p:nvPr>
            <p:ph type="sldNum" sz="quarter" idx="12"/>
          </p:nvPr>
        </p:nvSpPr>
        <p:spPr/>
        <p:txBody>
          <a:bodyPr/>
          <a:lstStyle/>
          <a:p>
            <a:fld id="{178FE416-35D7-46DB-8951-71CF3C1EE6FC}" type="slidenum">
              <a:rPr lang="zh-CN" altLang="en-US" smtClean="0"/>
              <a:t>‹#›</a:t>
            </a:fld>
            <a:endParaRPr lang="zh-CN" altLang="en-US"/>
          </a:p>
        </p:txBody>
      </p:sp>
    </p:spTree>
    <p:extLst>
      <p:ext uri="{BB962C8B-B14F-4D97-AF65-F5344CB8AC3E}">
        <p14:creationId xmlns:p14="http://schemas.microsoft.com/office/powerpoint/2010/main" val="1502222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6A948-4780-8979-6935-AA41D1FBE5B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366A6E-B654-48AF-7DD4-48A28C3FB7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494ABC2-B0F1-0B26-923A-8E6F2143E10F}"/>
              </a:ext>
            </a:extLst>
          </p:cNvPr>
          <p:cNvSpPr>
            <a:spLocks noGrp="1"/>
          </p:cNvSpPr>
          <p:nvPr>
            <p:ph type="dt" sz="half" idx="10"/>
          </p:nvPr>
        </p:nvSpPr>
        <p:spPr/>
        <p:txBody>
          <a:bodyPr/>
          <a:lstStyle/>
          <a:p>
            <a:fld id="{5E0A4136-3E95-4D8C-869F-2512669123A6}" type="datetimeFigureOut">
              <a:rPr lang="zh-CN" altLang="en-US" smtClean="0"/>
              <a:t>2023/4/25</a:t>
            </a:fld>
            <a:endParaRPr lang="zh-CN" altLang="en-US"/>
          </a:p>
        </p:txBody>
      </p:sp>
      <p:sp>
        <p:nvSpPr>
          <p:cNvPr id="5" name="页脚占位符 4">
            <a:extLst>
              <a:ext uri="{FF2B5EF4-FFF2-40B4-BE49-F238E27FC236}">
                <a16:creationId xmlns:a16="http://schemas.microsoft.com/office/drawing/2014/main" id="{C4C49BA4-E097-343D-C7A1-CD7E0A84FF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DDDCAB7-9C8E-A9CB-7321-F0409594DCBA}"/>
              </a:ext>
            </a:extLst>
          </p:cNvPr>
          <p:cNvSpPr>
            <a:spLocks noGrp="1"/>
          </p:cNvSpPr>
          <p:nvPr>
            <p:ph type="sldNum" sz="quarter" idx="12"/>
          </p:nvPr>
        </p:nvSpPr>
        <p:spPr/>
        <p:txBody>
          <a:bodyPr/>
          <a:lstStyle/>
          <a:p>
            <a:fld id="{178FE416-35D7-46DB-8951-71CF3C1EE6FC}" type="slidenum">
              <a:rPr lang="zh-CN" altLang="en-US" smtClean="0"/>
              <a:t>‹#›</a:t>
            </a:fld>
            <a:endParaRPr lang="zh-CN" altLang="en-US"/>
          </a:p>
        </p:txBody>
      </p:sp>
    </p:spTree>
    <p:extLst>
      <p:ext uri="{BB962C8B-B14F-4D97-AF65-F5344CB8AC3E}">
        <p14:creationId xmlns:p14="http://schemas.microsoft.com/office/powerpoint/2010/main" val="3337479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B0E4F-95CF-8C7C-B60C-742628A56D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04899B4-3B88-CEAD-1E90-D36968BC4E2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9658246-FA3A-195C-167C-30933E5F806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A6FF04E-42E8-567A-15AA-985867186DF6}"/>
              </a:ext>
            </a:extLst>
          </p:cNvPr>
          <p:cNvSpPr>
            <a:spLocks noGrp="1"/>
          </p:cNvSpPr>
          <p:nvPr>
            <p:ph type="dt" sz="half" idx="10"/>
          </p:nvPr>
        </p:nvSpPr>
        <p:spPr/>
        <p:txBody>
          <a:bodyPr/>
          <a:lstStyle/>
          <a:p>
            <a:fld id="{5E0A4136-3E95-4D8C-869F-2512669123A6}" type="datetimeFigureOut">
              <a:rPr lang="zh-CN" altLang="en-US" smtClean="0"/>
              <a:t>2023/4/25</a:t>
            </a:fld>
            <a:endParaRPr lang="zh-CN" altLang="en-US"/>
          </a:p>
        </p:txBody>
      </p:sp>
      <p:sp>
        <p:nvSpPr>
          <p:cNvPr id="6" name="页脚占位符 5">
            <a:extLst>
              <a:ext uri="{FF2B5EF4-FFF2-40B4-BE49-F238E27FC236}">
                <a16:creationId xmlns:a16="http://schemas.microsoft.com/office/drawing/2014/main" id="{11937C74-F70E-D3B4-1D69-D13CA37E9CE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D3998EA-928E-05D8-983D-D0EF82B01E01}"/>
              </a:ext>
            </a:extLst>
          </p:cNvPr>
          <p:cNvSpPr>
            <a:spLocks noGrp="1"/>
          </p:cNvSpPr>
          <p:nvPr>
            <p:ph type="sldNum" sz="quarter" idx="12"/>
          </p:nvPr>
        </p:nvSpPr>
        <p:spPr/>
        <p:txBody>
          <a:bodyPr/>
          <a:lstStyle/>
          <a:p>
            <a:fld id="{178FE416-35D7-46DB-8951-71CF3C1EE6FC}" type="slidenum">
              <a:rPr lang="zh-CN" altLang="en-US" smtClean="0"/>
              <a:t>‹#›</a:t>
            </a:fld>
            <a:endParaRPr lang="zh-CN" altLang="en-US"/>
          </a:p>
        </p:txBody>
      </p:sp>
    </p:spTree>
    <p:extLst>
      <p:ext uri="{BB962C8B-B14F-4D97-AF65-F5344CB8AC3E}">
        <p14:creationId xmlns:p14="http://schemas.microsoft.com/office/powerpoint/2010/main" val="3058530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97FB7-C0FF-069A-E883-69A4E8D0F86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EF3441-46A5-AB26-4FE3-85158FFF3C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93C0191-04BE-92B1-62E3-992B4F512E1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055351B-7020-FF9F-B45A-03E66FE006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F393BDC-EF5A-274F-DCA1-D19E57490FD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B00D179-D332-F294-8F15-A9157DE196D6}"/>
              </a:ext>
            </a:extLst>
          </p:cNvPr>
          <p:cNvSpPr>
            <a:spLocks noGrp="1"/>
          </p:cNvSpPr>
          <p:nvPr>
            <p:ph type="dt" sz="half" idx="10"/>
          </p:nvPr>
        </p:nvSpPr>
        <p:spPr/>
        <p:txBody>
          <a:bodyPr/>
          <a:lstStyle/>
          <a:p>
            <a:fld id="{5E0A4136-3E95-4D8C-869F-2512669123A6}" type="datetimeFigureOut">
              <a:rPr lang="zh-CN" altLang="en-US" smtClean="0"/>
              <a:t>2023/4/25</a:t>
            </a:fld>
            <a:endParaRPr lang="zh-CN" altLang="en-US"/>
          </a:p>
        </p:txBody>
      </p:sp>
      <p:sp>
        <p:nvSpPr>
          <p:cNvPr id="8" name="页脚占位符 7">
            <a:extLst>
              <a:ext uri="{FF2B5EF4-FFF2-40B4-BE49-F238E27FC236}">
                <a16:creationId xmlns:a16="http://schemas.microsoft.com/office/drawing/2014/main" id="{967E792D-323F-401F-9B2B-F21FE4AAFD3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FEF54F7-53C1-208F-C178-84613214AE69}"/>
              </a:ext>
            </a:extLst>
          </p:cNvPr>
          <p:cNvSpPr>
            <a:spLocks noGrp="1"/>
          </p:cNvSpPr>
          <p:nvPr>
            <p:ph type="sldNum" sz="quarter" idx="12"/>
          </p:nvPr>
        </p:nvSpPr>
        <p:spPr/>
        <p:txBody>
          <a:bodyPr/>
          <a:lstStyle/>
          <a:p>
            <a:fld id="{178FE416-35D7-46DB-8951-71CF3C1EE6FC}" type="slidenum">
              <a:rPr lang="zh-CN" altLang="en-US" smtClean="0"/>
              <a:t>‹#›</a:t>
            </a:fld>
            <a:endParaRPr lang="zh-CN" altLang="en-US"/>
          </a:p>
        </p:txBody>
      </p:sp>
    </p:spTree>
    <p:extLst>
      <p:ext uri="{BB962C8B-B14F-4D97-AF65-F5344CB8AC3E}">
        <p14:creationId xmlns:p14="http://schemas.microsoft.com/office/powerpoint/2010/main" val="1801436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BF8F1E-34DE-FD03-44F6-904D5266A53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AC5BF28-8E34-1A7F-1E47-B5649B707D04}"/>
              </a:ext>
            </a:extLst>
          </p:cNvPr>
          <p:cNvSpPr>
            <a:spLocks noGrp="1"/>
          </p:cNvSpPr>
          <p:nvPr>
            <p:ph type="dt" sz="half" idx="10"/>
          </p:nvPr>
        </p:nvSpPr>
        <p:spPr/>
        <p:txBody>
          <a:bodyPr/>
          <a:lstStyle/>
          <a:p>
            <a:fld id="{5E0A4136-3E95-4D8C-869F-2512669123A6}" type="datetimeFigureOut">
              <a:rPr lang="zh-CN" altLang="en-US" smtClean="0"/>
              <a:t>2023/4/25</a:t>
            </a:fld>
            <a:endParaRPr lang="zh-CN" altLang="en-US"/>
          </a:p>
        </p:txBody>
      </p:sp>
      <p:sp>
        <p:nvSpPr>
          <p:cNvPr id="4" name="页脚占位符 3">
            <a:extLst>
              <a:ext uri="{FF2B5EF4-FFF2-40B4-BE49-F238E27FC236}">
                <a16:creationId xmlns:a16="http://schemas.microsoft.com/office/drawing/2014/main" id="{D2DA3EEB-5623-3E5C-B88A-39E5F7E4B31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6E90CFA-21BA-E250-E770-636EDD8ABC74}"/>
              </a:ext>
            </a:extLst>
          </p:cNvPr>
          <p:cNvSpPr>
            <a:spLocks noGrp="1"/>
          </p:cNvSpPr>
          <p:nvPr>
            <p:ph type="sldNum" sz="quarter" idx="12"/>
          </p:nvPr>
        </p:nvSpPr>
        <p:spPr/>
        <p:txBody>
          <a:bodyPr/>
          <a:lstStyle/>
          <a:p>
            <a:fld id="{178FE416-35D7-46DB-8951-71CF3C1EE6FC}" type="slidenum">
              <a:rPr lang="zh-CN" altLang="en-US" smtClean="0"/>
              <a:t>‹#›</a:t>
            </a:fld>
            <a:endParaRPr lang="zh-CN" altLang="en-US"/>
          </a:p>
        </p:txBody>
      </p:sp>
    </p:spTree>
    <p:extLst>
      <p:ext uri="{BB962C8B-B14F-4D97-AF65-F5344CB8AC3E}">
        <p14:creationId xmlns:p14="http://schemas.microsoft.com/office/powerpoint/2010/main" val="3190899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E2B72AD-609A-BAD5-0F49-13F1319A20DD}"/>
              </a:ext>
            </a:extLst>
          </p:cNvPr>
          <p:cNvSpPr>
            <a:spLocks noGrp="1"/>
          </p:cNvSpPr>
          <p:nvPr>
            <p:ph type="dt" sz="half" idx="10"/>
          </p:nvPr>
        </p:nvSpPr>
        <p:spPr/>
        <p:txBody>
          <a:bodyPr/>
          <a:lstStyle/>
          <a:p>
            <a:fld id="{5E0A4136-3E95-4D8C-869F-2512669123A6}" type="datetimeFigureOut">
              <a:rPr lang="zh-CN" altLang="en-US" smtClean="0"/>
              <a:t>2023/4/25</a:t>
            </a:fld>
            <a:endParaRPr lang="zh-CN" altLang="en-US"/>
          </a:p>
        </p:txBody>
      </p:sp>
      <p:sp>
        <p:nvSpPr>
          <p:cNvPr id="3" name="页脚占位符 2">
            <a:extLst>
              <a:ext uri="{FF2B5EF4-FFF2-40B4-BE49-F238E27FC236}">
                <a16:creationId xmlns:a16="http://schemas.microsoft.com/office/drawing/2014/main" id="{A207758D-46D8-2B09-5828-88B80860EF1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D0F2AD7-E632-4FC0-F07E-29B440B5E977}"/>
              </a:ext>
            </a:extLst>
          </p:cNvPr>
          <p:cNvSpPr>
            <a:spLocks noGrp="1"/>
          </p:cNvSpPr>
          <p:nvPr>
            <p:ph type="sldNum" sz="quarter" idx="12"/>
          </p:nvPr>
        </p:nvSpPr>
        <p:spPr/>
        <p:txBody>
          <a:bodyPr/>
          <a:lstStyle/>
          <a:p>
            <a:fld id="{178FE416-35D7-46DB-8951-71CF3C1EE6FC}" type="slidenum">
              <a:rPr lang="zh-CN" altLang="en-US" smtClean="0"/>
              <a:t>‹#›</a:t>
            </a:fld>
            <a:endParaRPr lang="zh-CN" altLang="en-US"/>
          </a:p>
        </p:txBody>
      </p:sp>
    </p:spTree>
    <p:extLst>
      <p:ext uri="{BB962C8B-B14F-4D97-AF65-F5344CB8AC3E}">
        <p14:creationId xmlns:p14="http://schemas.microsoft.com/office/powerpoint/2010/main" val="54516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1895B-56DE-C32B-0EF7-70914C13C9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A74DBA-EAA4-EE3A-11D7-A3A60C9ADB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4E8871C-1CFE-626C-F9BE-74EFEF32E8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09FC04E-ACDC-C468-4442-519BBA3F80A0}"/>
              </a:ext>
            </a:extLst>
          </p:cNvPr>
          <p:cNvSpPr>
            <a:spLocks noGrp="1"/>
          </p:cNvSpPr>
          <p:nvPr>
            <p:ph type="dt" sz="half" idx="10"/>
          </p:nvPr>
        </p:nvSpPr>
        <p:spPr/>
        <p:txBody>
          <a:bodyPr/>
          <a:lstStyle/>
          <a:p>
            <a:fld id="{5E0A4136-3E95-4D8C-869F-2512669123A6}" type="datetimeFigureOut">
              <a:rPr lang="zh-CN" altLang="en-US" smtClean="0"/>
              <a:t>2023/4/25</a:t>
            </a:fld>
            <a:endParaRPr lang="zh-CN" altLang="en-US"/>
          </a:p>
        </p:txBody>
      </p:sp>
      <p:sp>
        <p:nvSpPr>
          <p:cNvPr id="6" name="页脚占位符 5">
            <a:extLst>
              <a:ext uri="{FF2B5EF4-FFF2-40B4-BE49-F238E27FC236}">
                <a16:creationId xmlns:a16="http://schemas.microsoft.com/office/drawing/2014/main" id="{B38A4558-5B1A-C45F-4709-4CE7438540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E0499EF-637F-2F8B-B92B-A3D24BBA2252}"/>
              </a:ext>
            </a:extLst>
          </p:cNvPr>
          <p:cNvSpPr>
            <a:spLocks noGrp="1"/>
          </p:cNvSpPr>
          <p:nvPr>
            <p:ph type="sldNum" sz="quarter" idx="12"/>
          </p:nvPr>
        </p:nvSpPr>
        <p:spPr/>
        <p:txBody>
          <a:bodyPr/>
          <a:lstStyle/>
          <a:p>
            <a:fld id="{178FE416-35D7-46DB-8951-71CF3C1EE6FC}" type="slidenum">
              <a:rPr lang="zh-CN" altLang="en-US" smtClean="0"/>
              <a:t>‹#›</a:t>
            </a:fld>
            <a:endParaRPr lang="zh-CN" altLang="en-US"/>
          </a:p>
        </p:txBody>
      </p:sp>
    </p:spTree>
    <p:extLst>
      <p:ext uri="{BB962C8B-B14F-4D97-AF65-F5344CB8AC3E}">
        <p14:creationId xmlns:p14="http://schemas.microsoft.com/office/powerpoint/2010/main" val="3314370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F32EB-F22E-1D7A-19A6-CEDF52AFC4E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AD13D8C-4406-29B0-0EE8-DCCD3D0BBF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C4E87A2-1325-4F6C-B12E-186EEEE32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95DBC8C-FF33-D56F-5D56-9FA9F8C81033}"/>
              </a:ext>
            </a:extLst>
          </p:cNvPr>
          <p:cNvSpPr>
            <a:spLocks noGrp="1"/>
          </p:cNvSpPr>
          <p:nvPr>
            <p:ph type="dt" sz="half" idx="10"/>
          </p:nvPr>
        </p:nvSpPr>
        <p:spPr/>
        <p:txBody>
          <a:bodyPr/>
          <a:lstStyle/>
          <a:p>
            <a:fld id="{5E0A4136-3E95-4D8C-869F-2512669123A6}" type="datetimeFigureOut">
              <a:rPr lang="zh-CN" altLang="en-US" smtClean="0"/>
              <a:t>2023/4/25</a:t>
            </a:fld>
            <a:endParaRPr lang="zh-CN" altLang="en-US"/>
          </a:p>
        </p:txBody>
      </p:sp>
      <p:sp>
        <p:nvSpPr>
          <p:cNvPr id="6" name="页脚占位符 5">
            <a:extLst>
              <a:ext uri="{FF2B5EF4-FFF2-40B4-BE49-F238E27FC236}">
                <a16:creationId xmlns:a16="http://schemas.microsoft.com/office/drawing/2014/main" id="{31DC9C71-6123-DA65-BFA6-DD023881820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620D18-ED29-F6F2-6F1C-12F84DED12FA}"/>
              </a:ext>
            </a:extLst>
          </p:cNvPr>
          <p:cNvSpPr>
            <a:spLocks noGrp="1"/>
          </p:cNvSpPr>
          <p:nvPr>
            <p:ph type="sldNum" sz="quarter" idx="12"/>
          </p:nvPr>
        </p:nvSpPr>
        <p:spPr/>
        <p:txBody>
          <a:bodyPr/>
          <a:lstStyle/>
          <a:p>
            <a:fld id="{178FE416-35D7-46DB-8951-71CF3C1EE6FC}" type="slidenum">
              <a:rPr lang="zh-CN" altLang="en-US" smtClean="0"/>
              <a:t>‹#›</a:t>
            </a:fld>
            <a:endParaRPr lang="zh-CN" altLang="en-US"/>
          </a:p>
        </p:txBody>
      </p:sp>
    </p:spTree>
    <p:extLst>
      <p:ext uri="{BB962C8B-B14F-4D97-AF65-F5344CB8AC3E}">
        <p14:creationId xmlns:p14="http://schemas.microsoft.com/office/powerpoint/2010/main" val="2999746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80632C6-9B35-350E-0EC7-AE747E294B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C8887BA-2364-727B-C1E6-D7CBC9CF7F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76150AF-0D4E-BCDD-07D9-3F16CA0476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0A4136-3E95-4D8C-869F-2512669123A6}" type="datetimeFigureOut">
              <a:rPr lang="zh-CN" altLang="en-US" smtClean="0"/>
              <a:t>2023/4/25</a:t>
            </a:fld>
            <a:endParaRPr lang="zh-CN" altLang="en-US"/>
          </a:p>
        </p:txBody>
      </p:sp>
      <p:sp>
        <p:nvSpPr>
          <p:cNvPr id="5" name="页脚占位符 4">
            <a:extLst>
              <a:ext uri="{FF2B5EF4-FFF2-40B4-BE49-F238E27FC236}">
                <a16:creationId xmlns:a16="http://schemas.microsoft.com/office/drawing/2014/main" id="{9A4991F3-EAD9-FE3F-015E-1A07539A3A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25187DA-B396-8CB9-430A-AA8ED6DBEE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8FE416-35D7-46DB-8951-71CF3C1EE6FC}" type="slidenum">
              <a:rPr lang="zh-CN" altLang="en-US" smtClean="0"/>
              <a:t>‹#›</a:t>
            </a:fld>
            <a:endParaRPr lang="zh-CN" altLang="en-US"/>
          </a:p>
        </p:txBody>
      </p:sp>
    </p:spTree>
    <p:extLst>
      <p:ext uri="{BB962C8B-B14F-4D97-AF65-F5344CB8AC3E}">
        <p14:creationId xmlns:p14="http://schemas.microsoft.com/office/powerpoint/2010/main" val="4967889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78BC597-5D7E-1568-FB3E-78056788EE05}"/>
              </a:ext>
            </a:extLst>
          </p:cNvPr>
          <p:cNvPicPr>
            <a:picLocks noChangeAspect="1"/>
          </p:cNvPicPr>
          <p:nvPr/>
        </p:nvPicPr>
        <p:blipFill>
          <a:blip r:embed="rId2"/>
          <a:stretch>
            <a:fillRect/>
          </a:stretch>
        </p:blipFill>
        <p:spPr>
          <a:xfrm>
            <a:off x="2971364" y="2604972"/>
            <a:ext cx="6249272" cy="1648055"/>
          </a:xfrm>
          <a:prstGeom prst="rect">
            <a:avLst/>
          </a:prstGeom>
        </p:spPr>
      </p:pic>
    </p:spTree>
    <p:extLst>
      <p:ext uri="{BB962C8B-B14F-4D97-AF65-F5344CB8AC3E}">
        <p14:creationId xmlns:p14="http://schemas.microsoft.com/office/powerpoint/2010/main" val="1586458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AB1C079-6C64-A0F6-9DCA-3175647D8A05}"/>
              </a:ext>
            </a:extLst>
          </p:cNvPr>
          <p:cNvPicPr>
            <a:picLocks noChangeAspect="1"/>
          </p:cNvPicPr>
          <p:nvPr/>
        </p:nvPicPr>
        <p:blipFill>
          <a:blip r:embed="rId2"/>
          <a:stretch>
            <a:fillRect/>
          </a:stretch>
        </p:blipFill>
        <p:spPr>
          <a:xfrm>
            <a:off x="0" y="828705"/>
            <a:ext cx="10879068" cy="2476846"/>
          </a:xfrm>
          <a:prstGeom prst="rect">
            <a:avLst/>
          </a:prstGeom>
        </p:spPr>
      </p:pic>
      <p:sp>
        <p:nvSpPr>
          <p:cNvPr id="4" name="文本框 3">
            <a:extLst>
              <a:ext uri="{FF2B5EF4-FFF2-40B4-BE49-F238E27FC236}">
                <a16:creationId xmlns:a16="http://schemas.microsoft.com/office/drawing/2014/main" id="{28C58741-A9A9-17D5-78A3-C19A59D2C0A1}"/>
              </a:ext>
            </a:extLst>
          </p:cNvPr>
          <p:cNvSpPr txBox="1"/>
          <p:nvPr/>
        </p:nvSpPr>
        <p:spPr>
          <a:xfrm>
            <a:off x="418289" y="126460"/>
            <a:ext cx="425098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空闲任务内部</a:t>
            </a:r>
          </a:p>
        </p:txBody>
      </p:sp>
      <p:pic>
        <p:nvPicPr>
          <p:cNvPr id="11" name="图片 10">
            <a:extLst>
              <a:ext uri="{FF2B5EF4-FFF2-40B4-BE49-F238E27FC236}">
                <a16:creationId xmlns:a16="http://schemas.microsoft.com/office/drawing/2014/main" id="{DC986B5E-2D6F-BA5D-5339-1D411C974A52}"/>
              </a:ext>
            </a:extLst>
          </p:cNvPr>
          <p:cNvPicPr>
            <a:picLocks noChangeAspect="1"/>
          </p:cNvPicPr>
          <p:nvPr/>
        </p:nvPicPr>
        <p:blipFill>
          <a:blip r:embed="rId3"/>
          <a:stretch>
            <a:fillRect/>
          </a:stretch>
        </p:blipFill>
        <p:spPr>
          <a:xfrm>
            <a:off x="937098" y="5969075"/>
            <a:ext cx="6077798" cy="676369"/>
          </a:xfrm>
          <a:prstGeom prst="rect">
            <a:avLst/>
          </a:prstGeom>
        </p:spPr>
      </p:pic>
      <p:cxnSp>
        <p:nvCxnSpPr>
          <p:cNvPr id="13" name="直接箭头连接符 12">
            <a:extLst>
              <a:ext uri="{FF2B5EF4-FFF2-40B4-BE49-F238E27FC236}">
                <a16:creationId xmlns:a16="http://schemas.microsoft.com/office/drawing/2014/main" id="{9F3F9C3B-F9AA-CA01-DE6A-57DF4587E77E}"/>
              </a:ext>
            </a:extLst>
          </p:cNvPr>
          <p:cNvCxnSpPr/>
          <p:nvPr/>
        </p:nvCxnSpPr>
        <p:spPr>
          <a:xfrm flipV="1">
            <a:off x="4834611" y="3132306"/>
            <a:ext cx="291866" cy="28367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6C0CE9F-9588-732A-CF63-A7981981B285}"/>
              </a:ext>
            </a:extLst>
          </p:cNvPr>
          <p:cNvPicPr>
            <a:picLocks noChangeAspect="1"/>
          </p:cNvPicPr>
          <p:nvPr/>
        </p:nvPicPr>
        <p:blipFill>
          <a:blip r:embed="rId4"/>
          <a:stretch>
            <a:fillRect/>
          </a:stretch>
        </p:blipFill>
        <p:spPr>
          <a:xfrm>
            <a:off x="830166" y="3552450"/>
            <a:ext cx="3839111" cy="1457528"/>
          </a:xfrm>
          <a:prstGeom prst="rect">
            <a:avLst/>
          </a:prstGeom>
        </p:spPr>
      </p:pic>
      <p:sp>
        <p:nvSpPr>
          <p:cNvPr id="17" name="文本框 16">
            <a:extLst>
              <a:ext uri="{FF2B5EF4-FFF2-40B4-BE49-F238E27FC236}">
                <a16:creationId xmlns:a16="http://schemas.microsoft.com/office/drawing/2014/main" id="{E472761C-445D-95FD-EFBF-D6A731055DD2}"/>
              </a:ext>
            </a:extLst>
          </p:cNvPr>
          <p:cNvSpPr txBox="1"/>
          <p:nvPr/>
        </p:nvSpPr>
        <p:spPr>
          <a:xfrm>
            <a:off x="6280976" y="3599553"/>
            <a:ext cx="3443592"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获取唤醒下一个任务的时刻</a:t>
            </a:r>
          </a:p>
        </p:txBody>
      </p:sp>
    </p:spTree>
    <p:extLst>
      <p:ext uri="{BB962C8B-B14F-4D97-AF65-F5344CB8AC3E}">
        <p14:creationId xmlns:p14="http://schemas.microsoft.com/office/powerpoint/2010/main" val="307984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E514F7D-8AFC-28F0-BBC2-D70D6C2D84DA}"/>
              </a:ext>
            </a:extLst>
          </p:cNvPr>
          <p:cNvPicPr>
            <a:picLocks noChangeAspect="1"/>
          </p:cNvPicPr>
          <p:nvPr/>
        </p:nvPicPr>
        <p:blipFill>
          <a:blip r:embed="rId2"/>
          <a:stretch>
            <a:fillRect/>
          </a:stretch>
        </p:blipFill>
        <p:spPr>
          <a:xfrm>
            <a:off x="0" y="620317"/>
            <a:ext cx="5801535" cy="628738"/>
          </a:xfrm>
          <a:prstGeom prst="rect">
            <a:avLst/>
          </a:prstGeom>
        </p:spPr>
      </p:pic>
      <p:pic>
        <p:nvPicPr>
          <p:cNvPr id="5" name="图片 4">
            <a:extLst>
              <a:ext uri="{FF2B5EF4-FFF2-40B4-BE49-F238E27FC236}">
                <a16:creationId xmlns:a16="http://schemas.microsoft.com/office/drawing/2014/main" id="{31F79052-17C1-753A-F1A0-79FFBA5AD118}"/>
              </a:ext>
            </a:extLst>
          </p:cNvPr>
          <p:cNvPicPr>
            <a:picLocks noChangeAspect="1"/>
          </p:cNvPicPr>
          <p:nvPr/>
        </p:nvPicPr>
        <p:blipFill>
          <a:blip r:embed="rId3"/>
          <a:stretch>
            <a:fillRect/>
          </a:stretch>
        </p:blipFill>
        <p:spPr>
          <a:xfrm>
            <a:off x="0" y="1706610"/>
            <a:ext cx="8030696" cy="2705478"/>
          </a:xfrm>
          <a:prstGeom prst="rect">
            <a:avLst/>
          </a:prstGeom>
        </p:spPr>
      </p:pic>
      <p:sp>
        <p:nvSpPr>
          <p:cNvPr id="6" name="文本框 5">
            <a:extLst>
              <a:ext uri="{FF2B5EF4-FFF2-40B4-BE49-F238E27FC236}">
                <a16:creationId xmlns:a16="http://schemas.microsoft.com/office/drawing/2014/main" id="{2EC1A0E4-513A-93AD-D6EB-69F0E63B9564}"/>
              </a:ext>
            </a:extLst>
          </p:cNvPr>
          <p:cNvSpPr txBox="1"/>
          <p:nvPr/>
        </p:nvSpPr>
        <p:spPr>
          <a:xfrm>
            <a:off x="554477" y="4698460"/>
            <a:ext cx="5992238"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判断是否有优先级大于</a:t>
            </a:r>
            <a:r>
              <a:rPr lang="en-US" altLang="zh-CN" b="1" dirty="0">
                <a:latin typeface="微软雅黑" panose="020B0503020204020204" pitchFamily="34" charset="-122"/>
                <a:ea typeface="微软雅黑" panose="020B0503020204020204" pitchFamily="34" charset="-122"/>
              </a:rPr>
              <a:t>0</a:t>
            </a:r>
            <a:r>
              <a:rPr lang="zh-CN" altLang="en-US" b="1" dirty="0">
                <a:latin typeface="微软雅黑" panose="020B0503020204020204" pitchFamily="34" charset="-122"/>
                <a:ea typeface="微软雅黑" panose="020B0503020204020204" pitchFamily="34" charset="-122"/>
              </a:rPr>
              <a:t>的任务就绪了，如果有就将</a:t>
            </a:r>
            <a:r>
              <a:rPr lang="en-US" altLang="zh-CN" b="1" dirty="0" err="1">
                <a:latin typeface="微软雅黑" panose="020B0503020204020204" pitchFamily="34" charset="-122"/>
                <a:ea typeface="微软雅黑" panose="020B0503020204020204" pitchFamily="34" charset="-122"/>
              </a:rPr>
              <a:t>pdTRUE</a:t>
            </a:r>
            <a:r>
              <a:rPr lang="zh-CN" altLang="en-US" b="1" dirty="0">
                <a:latin typeface="微软雅黑" panose="020B0503020204020204" pitchFamily="34" charset="-122"/>
                <a:ea typeface="微软雅黑" panose="020B0503020204020204" pitchFamily="34" charset="-122"/>
              </a:rPr>
              <a:t>赋值给</a:t>
            </a:r>
            <a:r>
              <a:rPr lang="en-US" altLang="zh-CN" b="1" dirty="0" err="1">
                <a:latin typeface="微软雅黑" panose="020B0503020204020204" pitchFamily="34" charset="-122"/>
                <a:ea typeface="微软雅黑" panose="020B0503020204020204" pitchFamily="34" charset="-122"/>
              </a:rPr>
              <a:t>uxHigherPriorityReadyTasks</a:t>
            </a:r>
            <a:r>
              <a:rPr lang="zh-CN" altLang="en-US" b="1" dirty="0">
                <a:latin typeface="微软雅黑" panose="020B0503020204020204" pitchFamily="34" charset="-122"/>
                <a:ea typeface="微软雅黑" panose="020B0503020204020204" pitchFamily="34" charset="-122"/>
              </a:rPr>
              <a:t>变量</a:t>
            </a:r>
          </a:p>
        </p:txBody>
      </p:sp>
      <p:sp>
        <p:nvSpPr>
          <p:cNvPr id="7" name="文本框 6">
            <a:extLst>
              <a:ext uri="{FF2B5EF4-FFF2-40B4-BE49-F238E27FC236}">
                <a16:creationId xmlns:a16="http://schemas.microsoft.com/office/drawing/2014/main" id="{A22FB0F9-551C-BBEA-93BC-31D54F2E05B5}"/>
              </a:ext>
            </a:extLst>
          </p:cNvPr>
          <p:cNvSpPr txBox="1"/>
          <p:nvPr/>
        </p:nvSpPr>
        <p:spPr>
          <a:xfrm>
            <a:off x="8346332" y="1706610"/>
            <a:ext cx="3453319" cy="923330"/>
          </a:xfrm>
          <a:prstGeom prst="rect">
            <a:avLst/>
          </a:prstGeom>
          <a:noFill/>
        </p:spPr>
        <p:txBody>
          <a:bodyPr wrap="square" rtlCol="0">
            <a:spAutoFit/>
          </a:bodyPr>
          <a:lstStyle/>
          <a:p>
            <a:r>
              <a:rPr lang="zh-CN" altLang="en-US" b="1" dirty="0"/>
              <a:t>一个</a:t>
            </a:r>
            <a:r>
              <a:rPr lang="en-US" altLang="zh-CN" b="1" dirty="0"/>
              <a:t>32</a:t>
            </a:r>
            <a:r>
              <a:rPr lang="zh-CN" altLang="en-US" b="1" dirty="0"/>
              <a:t>位的变量，代表</a:t>
            </a:r>
            <a:r>
              <a:rPr lang="en-US" altLang="zh-CN" b="1" dirty="0"/>
              <a:t>32</a:t>
            </a:r>
            <a:r>
              <a:rPr lang="zh-CN" altLang="en-US" b="1" dirty="0"/>
              <a:t>位的优先级，哪一个位被置一则对应了相应的优先级</a:t>
            </a:r>
          </a:p>
        </p:txBody>
      </p:sp>
    </p:spTree>
    <p:extLst>
      <p:ext uri="{BB962C8B-B14F-4D97-AF65-F5344CB8AC3E}">
        <p14:creationId xmlns:p14="http://schemas.microsoft.com/office/powerpoint/2010/main" val="1632512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28B052-3F3D-509C-D2B0-BE53BE4C822A}"/>
              </a:ext>
            </a:extLst>
          </p:cNvPr>
          <p:cNvPicPr>
            <a:picLocks noChangeAspect="1"/>
          </p:cNvPicPr>
          <p:nvPr/>
        </p:nvPicPr>
        <p:blipFill>
          <a:blip r:embed="rId2"/>
          <a:stretch>
            <a:fillRect/>
          </a:stretch>
        </p:blipFill>
        <p:spPr>
          <a:xfrm>
            <a:off x="0" y="0"/>
            <a:ext cx="12192000" cy="5570943"/>
          </a:xfrm>
          <a:prstGeom prst="rect">
            <a:avLst/>
          </a:prstGeom>
        </p:spPr>
      </p:pic>
      <p:sp>
        <p:nvSpPr>
          <p:cNvPr id="4" name="文本框 3">
            <a:extLst>
              <a:ext uri="{FF2B5EF4-FFF2-40B4-BE49-F238E27FC236}">
                <a16:creationId xmlns:a16="http://schemas.microsoft.com/office/drawing/2014/main" id="{A5D2E5F9-D260-B728-F161-2B9F7D366E33}"/>
              </a:ext>
            </a:extLst>
          </p:cNvPr>
          <p:cNvSpPr txBox="1"/>
          <p:nvPr/>
        </p:nvSpPr>
        <p:spPr>
          <a:xfrm>
            <a:off x="7791856" y="29183"/>
            <a:ext cx="4328808" cy="923330"/>
          </a:xfrm>
          <a:prstGeom prst="rect">
            <a:avLst/>
          </a:prstGeom>
          <a:noFill/>
        </p:spPr>
        <p:txBody>
          <a:bodyPr wrap="square" rtlCol="0">
            <a:spAutoFit/>
          </a:bodyPr>
          <a:lstStyle/>
          <a:p>
            <a:r>
              <a:rPr lang="zh-CN" altLang="en-US" b="1" dirty="0">
                <a:solidFill>
                  <a:schemeClr val="bg1"/>
                </a:solidFill>
              </a:rPr>
              <a:t>判断当前任务优先级是不是大于空闲任务优先级（空闲任务优先级是</a:t>
            </a:r>
            <a:r>
              <a:rPr lang="en-US" altLang="zh-CN" b="1" dirty="0">
                <a:solidFill>
                  <a:schemeClr val="bg1"/>
                </a:solidFill>
              </a:rPr>
              <a:t>0</a:t>
            </a:r>
            <a:r>
              <a:rPr lang="zh-CN" altLang="en-US" b="1" dirty="0">
                <a:solidFill>
                  <a:schemeClr val="bg1"/>
                </a:solidFill>
              </a:rPr>
              <a:t>，也可以理解为判断当前执行的是不是空闲任务）</a:t>
            </a:r>
          </a:p>
        </p:txBody>
      </p:sp>
      <p:cxnSp>
        <p:nvCxnSpPr>
          <p:cNvPr id="6" name="直接箭头连接符 5">
            <a:extLst>
              <a:ext uri="{FF2B5EF4-FFF2-40B4-BE49-F238E27FC236}">
                <a16:creationId xmlns:a16="http://schemas.microsoft.com/office/drawing/2014/main" id="{29FE5D27-0760-15DD-612F-220DF55BAFAF}"/>
              </a:ext>
            </a:extLst>
          </p:cNvPr>
          <p:cNvCxnSpPr>
            <a:cxnSpLocks/>
            <a:stCxn id="4" idx="1"/>
          </p:cNvCxnSpPr>
          <p:nvPr/>
        </p:nvCxnSpPr>
        <p:spPr>
          <a:xfrm flipH="1" flipV="1">
            <a:off x="5359940" y="352348"/>
            <a:ext cx="2431916" cy="138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85554A0-0F99-DFBE-50A1-2854833799DE}"/>
              </a:ext>
            </a:extLst>
          </p:cNvPr>
          <p:cNvSpPr txBox="1"/>
          <p:nvPr/>
        </p:nvSpPr>
        <p:spPr>
          <a:xfrm>
            <a:off x="2354093" y="347085"/>
            <a:ext cx="3472775" cy="646331"/>
          </a:xfrm>
          <a:prstGeom prst="rect">
            <a:avLst/>
          </a:prstGeom>
          <a:noFill/>
        </p:spPr>
        <p:txBody>
          <a:bodyPr wrap="square" rtlCol="0">
            <a:spAutoFit/>
          </a:bodyPr>
          <a:lstStyle/>
          <a:p>
            <a:r>
              <a:rPr lang="zh-CN" altLang="en-US" b="1" dirty="0">
                <a:solidFill>
                  <a:schemeClr val="bg1"/>
                </a:solidFill>
              </a:rPr>
              <a:t>如果当前执行的不是空闲任务就不需要进行低功耗模式</a:t>
            </a:r>
          </a:p>
        </p:txBody>
      </p:sp>
      <p:sp>
        <p:nvSpPr>
          <p:cNvPr id="10" name="文本框 9">
            <a:extLst>
              <a:ext uri="{FF2B5EF4-FFF2-40B4-BE49-F238E27FC236}">
                <a16:creationId xmlns:a16="http://schemas.microsoft.com/office/drawing/2014/main" id="{BAC8BCE9-1546-1F6B-8151-6F4C4394805B}"/>
              </a:ext>
            </a:extLst>
          </p:cNvPr>
          <p:cNvSpPr txBox="1"/>
          <p:nvPr/>
        </p:nvSpPr>
        <p:spPr>
          <a:xfrm>
            <a:off x="7529209" y="1498060"/>
            <a:ext cx="4134255" cy="923330"/>
          </a:xfrm>
          <a:prstGeom prst="rect">
            <a:avLst/>
          </a:prstGeom>
          <a:noFill/>
        </p:spPr>
        <p:txBody>
          <a:bodyPr wrap="square" rtlCol="0">
            <a:spAutoFit/>
          </a:bodyPr>
          <a:lstStyle/>
          <a:p>
            <a:r>
              <a:rPr lang="zh-CN" altLang="en-US" b="1" dirty="0">
                <a:solidFill>
                  <a:schemeClr val="bg1"/>
                </a:solidFill>
              </a:rPr>
              <a:t>判断就绪列表中是否有和空闲任务同等优先级的任务，如果大于</a:t>
            </a:r>
            <a:r>
              <a:rPr lang="en-US" altLang="zh-CN" b="1" dirty="0">
                <a:solidFill>
                  <a:schemeClr val="bg1"/>
                </a:solidFill>
              </a:rPr>
              <a:t>1</a:t>
            </a:r>
            <a:r>
              <a:rPr lang="zh-CN" altLang="en-US" b="1" dirty="0">
                <a:solidFill>
                  <a:schemeClr val="bg1"/>
                </a:solidFill>
              </a:rPr>
              <a:t>，就是有，返回</a:t>
            </a:r>
            <a:r>
              <a:rPr lang="en-US" altLang="zh-CN" b="1" dirty="0">
                <a:solidFill>
                  <a:schemeClr val="bg1"/>
                </a:solidFill>
              </a:rPr>
              <a:t>0</a:t>
            </a:r>
            <a:r>
              <a:rPr lang="zh-CN" altLang="en-US" b="1" dirty="0">
                <a:solidFill>
                  <a:schemeClr val="bg1"/>
                </a:solidFill>
              </a:rPr>
              <a:t>，不需要进入低功耗</a:t>
            </a:r>
          </a:p>
        </p:txBody>
      </p:sp>
      <p:cxnSp>
        <p:nvCxnSpPr>
          <p:cNvPr id="12" name="直接箭头连接符 11">
            <a:extLst>
              <a:ext uri="{FF2B5EF4-FFF2-40B4-BE49-F238E27FC236}">
                <a16:creationId xmlns:a16="http://schemas.microsoft.com/office/drawing/2014/main" id="{FE84D82A-2B11-B0F5-474E-A3E477064D66}"/>
              </a:ext>
            </a:extLst>
          </p:cNvPr>
          <p:cNvCxnSpPr/>
          <p:nvPr/>
        </p:nvCxnSpPr>
        <p:spPr>
          <a:xfrm flipH="1" flipV="1">
            <a:off x="5564221" y="1287057"/>
            <a:ext cx="2023353" cy="3495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8E5AB44A-0E5A-E440-D686-3ED4E24F965B}"/>
              </a:ext>
            </a:extLst>
          </p:cNvPr>
          <p:cNvSpPr txBox="1"/>
          <p:nvPr/>
        </p:nvSpPr>
        <p:spPr>
          <a:xfrm>
            <a:off x="7587574" y="2791838"/>
            <a:ext cx="3142035" cy="646331"/>
          </a:xfrm>
          <a:prstGeom prst="rect">
            <a:avLst/>
          </a:prstGeom>
          <a:noFill/>
        </p:spPr>
        <p:txBody>
          <a:bodyPr wrap="square" rtlCol="0">
            <a:spAutoFit/>
          </a:bodyPr>
          <a:lstStyle/>
          <a:p>
            <a:r>
              <a:rPr lang="zh-CN" altLang="en-US" b="1" dirty="0">
                <a:solidFill>
                  <a:schemeClr val="bg1"/>
                </a:solidFill>
              </a:rPr>
              <a:t>如果有优先级大于</a:t>
            </a:r>
            <a:r>
              <a:rPr lang="en-US" altLang="zh-CN" b="1" dirty="0">
                <a:solidFill>
                  <a:schemeClr val="bg1"/>
                </a:solidFill>
              </a:rPr>
              <a:t>0</a:t>
            </a:r>
            <a:r>
              <a:rPr lang="zh-CN" altLang="en-US" b="1" dirty="0">
                <a:solidFill>
                  <a:schemeClr val="bg1"/>
                </a:solidFill>
              </a:rPr>
              <a:t>的任务，返回</a:t>
            </a:r>
            <a:r>
              <a:rPr lang="en-US" altLang="zh-CN" b="1" dirty="0">
                <a:solidFill>
                  <a:schemeClr val="bg1"/>
                </a:solidFill>
              </a:rPr>
              <a:t>0</a:t>
            </a:r>
            <a:r>
              <a:rPr lang="zh-CN" altLang="en-US" b="1" dirty="0">
                <a:solidFill>
                  <a:schemeClr val="bg1"/>
                </a:solidFill>
              </a:rPr>
              <a:t>（承接上一页）</a:t>
            </a:r>
          </a:p>
        </p:txBody>
      </p:sp>
      <p:cxnSp>
        <p:nvCxnSpPr>
          <p:cNvPr id="16" name="直接箭头连接符 15">
            <a:extLst>
              <a:ext uri="{FF2B5EF4-FFF2-40B4-BE49-F238E27FC236}">
                <a16:creationId xmlns:a16="http://schemas.microsoft.com/office/drawing/2014/main" id="{8F13982B-F346-26E2-BFA4-02915A09CE6D}"/>
              </a:ext>
            </a:extLst>
          </p:cNvPr>
          <p:cNvCxnSpPr/>
          <p:nvPr/>
        </p:nvCxnSpPr>
        <p:spPr>
          <a:xfrm flipH="1" flipV="1">
            <a:off x="5087566" y="2694562"/>
            <a:ext cx="2500008" cy="4766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5D08D4C0-7AD5-14CE-CBE0-F76B09457949}"/>
              </a:ext>
            </a:extLst>
          </p:cNvPr>
          <p:cNvSpPr txBox="1"/>
          <p:nvPr/>
        </p:nvSpPr>
        <p:spPr>
          <a:xfrm>
            <a:off x="1031132" y="3914438"/>
            <a:ext cx="11235447" cy="646331"/>
          </a:xfrm>
          <a:prstGeom prst="rect">
            <a:avLst/>
          </a:prstGeom>
          <a:noFill/>
        </p:spPr>
        <p:txBody>
          <a:bodyPr wrap="square" rtlCol="0">
            <a:spAutoFit/>
          </a:bodyPr>
          <a:lstStyle/>
          <a:p>
            <a:r>
              <a:rPr lang="zh-CN" altLang="en-US" b="1" dirty="0">
                <a:solidFill>
                  <a:schemeClr val="bg1"/>
                </a:solidFill>
              </a:rPr>
              <a:t>排除以上的情况，最后就是要进入低功耗的这种情况，现在在空闲任务内部，也就是证明处于阻塞状态，通过非空闲任务被唤醒的时间（阻塞结束）减去当前系统时钟节拍数，就是需要阻塞的时间，也就是低功耗时间</a:t>
            </a:r>
          </a:p>
        </p:txBody>
      </p:sp>
      <p:pic>
        <p:nvPicPr>
          <p:cNvPr id="27" name="图片 26">
            <a:extLst>
              <a:ext uri="{FF2B5EF4-FFF2-40B4-BE49-F238E27FC236}">
                <a16:creationId xmlns:a16="http://schemas.microsoft.com/office/drawing/2014/main" id="{B065B76C-24E6-2977-1A11-9BD24B610078}"/>
              </a:ext>
            </a:extLst>
          </p:cNvPr>
          <p:cNvPicPr>
            <a:picLocks noChangeAspect="1"/>
          </p:cNvPicPr>
          <p:nvPr/>
        </p:nvPicPr>
        <p:blipFill>
          <a:blip r:embed="rId3"/>
          <a:stretch>
            <a:fillRect/>
          </a:stretch>
        </p:blipFill>
        <p:spPr>
          <a:xfrm>
            <a:off x="8405449" y="4560769"/>
            <a:ext cx="3753374" cy="2267266"/>
          </a:xfrm>
          <a:prstGeom prst="rect">
            <a:avLst/>
          </a:prstGeom>
        </p:spPr>
      </p:pic>
      <p:pic>
        <p:nvPicPr>
          <p:cNvPr id="29" name="图片 28">
            <a:extLst>
              <a:ext uri="{FF2B5EF4-FFF2-40B4-BE49-F238E27FC236}">
                <a16:creationId xmlns:a16="http://schemas.microsoft.com/office/drawing/2014/main" id="{D4EC7BCE-4DF2-D6E8-4B7E-3E6274B0FC24}"/>
              </a:ext>
            </a:extLst>
          </p:cNvPr>
          <p:cNvPicPr>
            <a:picLocks noChangeAspect="1"/>
          </p:cNvPicPr>
          <p:nvPr/>
        </p:nvPicPr>
        <p:blipFill>
          <a:blip r:embed="rId4"/>
          <a:stretch>
            <a:fillRect/>
          </a:stretch>
        </p:blipFill>
        <p:spPr>
          <a:xfrm>
            <a:off x="165632" y="5457630"/>
            <a:ext cx="3924848" cy="1400370"/>
          </a:xfrm>
          <a:prstGeom prst="rect">
            <a:avLst/>
          </a:prstGeom>
        </p:spPr>
      </p:pic>
      <p:sp>
        <p:nvSpPr>
          <p:cNvPr id="30" name="文本框 29">
            <a:extLst>
              <a:ext uri="{FF2B5EF4-FFF2-40B4-BE49-F238E27FC236}">
                <a16:creationId xmlns:a16="http://schemas.microsoft.com/office/drawing/2014/main" id="{6CDE8932-2866-3919-625E-5D9046E5EAC9}"/>
              </a:ext>
            </a:extLst>
          </p:cNvPr>
          <p:cNvSpPr txBox="1"/>
          <p:nvPr/>
        </p:nvSpPr>
        <p:spPr>
          <a:xfrm>
            <a:off x="4568757" y="5859321"/>
            <a:ext cx="3054485" cy="646331"/>
          </a:xfrm>
          <a:prstGeom prst="rect">
            <a:avLst/>
          </a:prstGeom>
          <a:noFill/>
        </p:spPr>
        <p:txBody>
          <a:bodyPr wrap="square" rtlCol="0">
            <a:spAutoFit/>
          </a:bodyPr>
          <a:lstStyle/>
          <a:p>
            <a:r>
              <a:rPr lang="zh-CN" altLang="en-US" b="1" dirty="0">
                <a:solidFill>
                  <a:srgbClr val="FF0000"/>
                </a:solidFill>
              </a:rPr>
              <a:t>注：</a:t>
            </a:r>
            <a:r>
              <a:rPr lang="en-US" altLang="zh-CN" b="1" dirty="0" err="1">
                <a:solidFill>
                  <a:srgbClr val="FF0000"/>
                </a:solidFill>
              </a:rPr>
              <a:t>freertos</a:t>
            </a:r>
            <a:r>
              <a:rPr lang="zh-CN" altLang="en-US" b="1" dirty="0">
                <a:solidFill>
                  <a:srgbClr val="FF0000"/>
                </a:solidFill>
              </a:rPr>
              <a:t>里面的时间一般由滴答定时器的节拍数表示</a:t>
            </a:r>
          </a:p>
        </p:txBody>
      </p:sp>
    </p:spTree>
    <p:extLst>
      <p:ext uri="{BB962C8B-B14F-4D97-AF65-F5344CB8AC3E}">
        <p14:creationId xmlns:p14="http://schemas.microsoft.com/office/powerpoint/2010/main" val="2813178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9BB8B2A-7F9F-B447-7A8E-991EC9332205}"/>
              </a:ext>
            </a:extLst>
          </p:cNvPr>
          <p:cNvSpPr txBox="1"/>
          <p:nvPr/>
        </p:nvSpPr>
        <p:spPr>
          <a:xfrm>
            <a:off x="428016" y="213689"/>
            <a:ext cx="5564221" cy="369332"/>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返回了预期时间之后，再返回空闲函数内部</a:t>
            </a:r>
          </a:p>
        </p:txBody>
      </p:sp>
      <p:pic>
        <p:nvPicPr>
          <p:cNvPr id="4" name="图片 3">
            <a:extLst>
              <a:ext uri="{FF2B5EF4-FFF2-40B4-BE49-F238E27FC236}">
                <a16:creationId xmlns:a16="http://schemas.microsoft.com/office/drawing/2014/main" id="{AC49AF7E-6EAA-362A-BABC-3D511EBAD313}"/>
              </a:ext>
            </a:extLst>
          </p:cNvPr>
          <p:cNvPicPr>
            <a:picLocks noChangeAspect="1"/>
          </p:cNvPicPr>
          <p:nvPr/>
        </p:nvPicPr>
        <p:blipFill>
          <a:blip r:embed="rId2"/>
          <a:stretch>
            <a:fillRect/>
          </a:stretch>
        </p:blipFill>
        <p:spPr>
          <a:xfrm>
            <a:off x="0" y="692379"/>
            <a:ext cx="10498015" cy="1543265"/>
          </a:xfrm>
          <a:prstGeom prst="rect">
            <a:avLst/>
          </a:prstGeom>
        </p:spPr>
      </p:pic>
      <p:pic>
        <p:nvPicPr>
          <p:cNvPr id="6" name="图片 5">
            <a:extLst>
              <a:ext uri="{FF2B5EF4-FFF2-40B4-BE49-F238E27FC236}">
                <a16:creationId xmlns:a16="http://schemas.microsoft.com/office/drawing/2014/main" id="{589359CF-1B43-5330-FCB4-A44B469AD735}"/>
              </a:ext>
            </a:extLst>
          </p:cNvPr>
          <p:cNvPicPr>
            <a:picLocks noChangeAspect="1"/>
          </p:cNvPicPr>
          <p:nvPr/>
        </p:nvPicPr>
        <p:blipFill>
          <a:blip r:embed="rId3"/>
          <a:stretch>
            <a:fillRect/>
          </a:stretch>
        </p:blipFill>
        <p:spPr>
          <a:xfrm>
            <a:off x="941234" y="2235644"/>
            <a:ext cx="6068272" cy="685896"/>
          </a:xfrm>
          <a:prstGeom prst="rect">
            <a:avLst/>
          </a:prstGeom>
        </p:spPr>
      </p:pic>
      <p:pic>
        <p:nvPicPr>
          <p:cNvPr id="8" name="图片 7">
            <a:extLst>
              <a:ext uri="{FF2B5EF4-FFF2-40B4-BE49-F238E27FC236}">
                <a16:creationId xmlns:a16="http://schemas.microsoft.com/office/drawing/2014/main" id="{0587916C-E907-5C6B-F49F-21F619642A2A}"/>
              </a:ext>
            </a:extLst>
          </p:cNvPr>
          <p:cNvPicPr>
            <a:picLocks noChangeAspect="1"/>
          </p:cNvPicPr>
          <p:nvPr/>
        </p:nvPicPr>
        <p:blipFill>
          <a:blip r:embed="rId4"/>
          <a:stretch>
            <a:fillRect/>
          </a:stretch>
        </p:blipFill>
        <p:spPr>
          <a:xfrm>
            <a:off x="428016" y="2921540"/>
            <a:ext cx="8306959" cy="3629532"/>
          </a:xfrm>
          <a:prstGeom prst="rect">
            <a:avLst/>
          </a:prstGeom>
        </p:spPr>
      </p:pic>
      <p:sp>
        <p:nvSpPr>
          <p:cNvPr id="9" name="文本框 8">
            <a:extLst>
              <a:ext uri="{FF2B5EF4-FFF2-40B4-BE49-F238E27FC236}">
                <a16:creationId xmlns:a16="http://schemas.microsoft.com/office/drawing/2014/main" id="{43E23961-C9A2-D4AD-5CAE-0508934D35C3}"/>
              </a:ext>
            </a:extLst>
          </p:cNvPr>
          <p:cNvSpPr txBox="1"/>
          <p:nvPr/>
        </p:nvSpPr>
        <p:spPr>
          <a:xfrm>
            <a:off x="7392558" y="1099226"/>
            <a:ext cx="2684834" cy="1200329"/>
          </a:xfrm>
          <a:prstGeom prst="rect">
            <a:avLst/>
          </a:prstGeom>
          <a:noFill/>
        </p:spPr>
        <p:txBody>
          <a:bodyPr wrap="square" rtlCol="0">
            <a:spAutoFit/>
          </a:bodyPr>
          <a:lstStyle/>
          <a:p>
            <a:r>
              <a:rPr lang="zh-CN" altLang="en-US" b="1" dirty="0">
                <a:solidFill>
                  <a:schemeClr val="bg1"/>
                </a:solidFill>
              </a:rPr>
              <a:t>判断解锁下一个任务的时间是否大于等于系统进入低功耗的最短时间（默认</a:t>
            </a:r>
            <a:r>
              <a:rPr lang="en-US" altLang="zh-CN" b="1" dirty="0">
                <a:solidFill>
                  <a:schemeClr val="bg1"/>
                </a:solidFill>
              </a:rPr>
              <a:t>2</a:t>
            </a:r>
            <a:r>
              <a:rPr lang="zh-CN" altLang="en-US" b="1" dirty="0">
                <a:solidFill>
                  <a:schemeClr val="bg1"/>
                </a:solidFill>
              </a:rPr>
              <a:t>）</a:t>
            </a:r>
          </a:p>
        </p:txBody>
      </p:sp>
      <p:pic>
        <p:nvPicPr>
          <p:cNvPr id="13" name="图片 12">
            <a:extLst>
              <a:ext uri="{FF2B5EF4-FFF2-40B4-BE49-F238E27FC236}">
                <a16:creationId xmlns:a16="http://schemas.microsoft.com/office/drawing/2014/main" id="{1E51D9B2-C2A2-2B87-09EB-7AA24A993493}"/>
              </a:ext>
            </a:extLst>
          </p:cNvPr>
          <p:cNvPicPr>
            <a:picLocks noChangeAspect="1"/>
          </p:cNvPicPr>
          <p:nvPr/>
        </p:nvPicPr>
        <p:blipFill>
          <a:blip r:embed="rId5"/>
          <a:stretch>
            <a:fillRect/>
          </a:stretch>
        </p:blipFill>
        <p:spPr>
          <a:xfrm>
            <a:off x="7392558" y="303244"/>
            <a:ext cx="4528397" cy="741303"/>
          </a:xfrm>
          <a:prstGeom prst="rect">
            <a:avLst/>
          </a:prstGeom>
        </p:spPr>
      </p:pic>
      <p:cxnSp>
        <p:nvCxnSpPr>
          <p:cNvPr id="15" name="直接箭头连接符 14">
            <a:extLst>
              <a:ext uri="{FF2B5EF4-FFF2-40B4-BE49-F238E27FC236}">
                <a16:creationId xmlns:a16="http://schemas.microsoft.com/office/drawing/2014/main" id="{4E0EF068-E27A-07F0-E07A-703D84154FA3}"/>
              </a:ext>
            </a:extLst>
          </p:cNvPr>
          <p:cNvCxnSpPr>
            <a:cxnSpLocks/>
          </p:cNvCxnSpPr>
          <p:nvPr/>
        </p:nvCxnSpPr>
        <p:spPr>
          <a:xfrm flipH="1" flipV="1">
            <a:off x="7081736" y="1464011"/>
            <a:ext cx="310822" cy="355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6F7CC3EB-C7CF-475F-98BA-DC65468263B3}"/>
              </a:ext>
            </a:extLst>
          </p:cNvPr>
          <p:cNvSpPr txBox="1"/>
          <p:nvPr/>
        </p:nvSpPr>
        <p:spPr>
          <a:xfrm>
            <a:off x="8161275" y="2518257"/>
            <a:ext cx="4202581"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再次获取解锁下一个任务的时间</a:t>
            </a:r>
          </a:p>
        </p:txBody>
      </p:sp>
      <p:cxnSp>
        <p:nvCxnSpPr>
          <p:cNvPr id="19" name="直接箭头连接符 18">
            <a:extLst>
              <a:ext uri="{FF2B5EF4-FFF2-40B4-BE49-F238E27FC236}">
                <a16:creationId xmlns:a16="http://schemas.microsoft.com/office/drawing/2014/main" id="{C00D8AF3-E751-A14D-80DB-E7F9EA579505}"/>
              </a:ext>
            </a:extLst>
          </p:cNvPr>
          <p:cNvCxnSpPr>
            <a:cxnSpLocks/>
            <a:stCxn id="17" idx="1"/>
          </p:cNvCxnSpPr>
          <p:nvPr/>
        </p:nvCxnSpPr>
        <p:spPr>
          <a:xfrm flipH="1" flipV="1">
            <a:off x="6213790" y="2622720"/>
            <a:ext cx="1947485" cy="802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F1840137-8C2F-3B4F-997F-D13E9590ADB5}"/>
              </a:ext>
            </a:extLst>
          </p:cNvPr>
          <p:cNvSpPr txBox="1"/>
          <p:nvPr/>
        </p:nvSpPr>
        <p:spPr>
          <a:xfrm>
            <a:off x="9785794" y="3063023"/>
            <a:ext cx="2295959"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再次判断是否大于</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个系统节拍</a:t>
            </a:r>
          </a:p>
        </p:txBody>
      </p:sp>
      <p:cxnSp>
        <p:nvCxnSpPr>
          <p:cNvPr id="22" name="直接箭头连接符 21">
            <a:extLst>
              <a:ext uri="{FF2B5EF4-FFF2-40B4-BE49-F238E27FC236}">
                <a16:creationId xmlns:a16="http://schemas.microsoft.com/office/drawing/2014/main" id="{6968E6B8-9869-600A-4D7B-E793AA2C7802}"/>
              </a:ext>
            </a:extLst>
          </p:cNvPr>
          <p:cNvCxnSpPr>
            <a:cxnSpLocks/>
            <a:stCxn id="20" idx="1"/>
          </p:cNvCxnSpPr>
          <p:nvPr/>
        </p:nvCxnSpPr>
        <p:spPr>
          <a:xfrm flipH="1">
            <a:off x="8394970" y="3386189"/>
            <a:ext cx="1390824" cy="1872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2DCC4DD-A56C-706D-F0BB-647AE5796002}"/>
              </a:ext>
            </a:extLst>
          </p:cNvPr>
          <p:cNvSpPr txBox="1"/>
          <p:nvPr/>
        </p:nvSpPr>
        <p:spPr>
          <a:xfrm>
            <a:off x="8920264" y="3937549"/>
            <a:ext cx="2474069"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这个函数是让系统真正进入低功耗模式的操作</a:t>
            </a:r>
          </a:p>
        </p:txBody>
      </p:sp>
      <p:cxnSp>
        <p:nvCxnSpPr>
          <p:cNvPr id="26" name="直接箭头连接符 25">
            <a:extLst>
              <a:ext uri="{FF2B5EF4-FFF2-40B4-BE49-F238E27FC236}">
                <a16:creationId xmlns:a16="http://schemas.microsoft.com/office/drawing/2014/main" id="{08A8C8B5-3359-360E-A08E-C4F03405E895}"/>
              </a:ext>
            </a:extLst>
          </p:cNvPr>
          <p:cNvCxnSpPr>
            <a:stCxn id="24" idx="1"/>
          </p:cNvCxnSpPr>
          <p:nvPr/>
        </p:nvCxnSpPr>
        <p:spPr>
          <a:xfrm flipH="1" flipV="1">
            <a:off x="7392558" y="4260714"/>
            <a:ext cx="1527706"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5187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9C4801F-46B0-ED34-12E8-6FF1EE550FA4}"/>
              </a:ext>
            </a:extLst>
          </p:cNvPr>
          <p:cNvPicPr>
            <a:picLocks noChangeAspect="1"/>
          </p:cNvPicPr>
          <p:nvPr/>
        </p:nvPicPr>
        <p:blipFill>
          <a:blip r:embed="rId2"/>
          <a:stretch>
            <a:fillRect/>
          </a:stretch>
        </p:blipFill>
        <p:spPr>
          <a:xfrm>
            <a:off x="0" y="4076312"/>
            <a:ext cx="8926171" cy="2781688"/>
          </a:xfrm>
          <a:prstGeom prst="rect">
            <a:avLst/>
          </a:prstGeom>
        </p:spPr>
      </p:pic>
      <p:pic>
        <p:nvPicPr>
          <p:cNvPr id="5" name="图片 4">
            <a:extLst>
              <a:ext uri="{FF2B5EF4-FFF2-40B4-BE49-F238E27FC236}">
                <a16:creationId xmlns:a16="http://schemas.microsoft.com/office/drawing/2014/main" id="{F0D325F6-C9F9-1147-7566-975A0F943B4A}"/>
              </a:ext>
            </a:extLst>
          </p:cNvPr>
          <p:cNvPicPr>
            <a:picLocks noChangeAspect="1"/>
          </p:cNvPicPr>
          <p:nvPr/>
        </p:nvPicPr>
        <p:blipFill>
          <a:blip r:embed="rId3"/>
          <a:stretch>
            <a:fillRect/>
          </a:stretch>
        </p:blipFill>
        <p:spPr>
          <a:xfrm>
            <a:off x="0" y="540049"/>
            <a:ext cx="12192000" cy="1731618"/>
          </a:xfrm>
          <a:prstGeom prst="rect">
            <a:avLst/>
          </a:prstGeom>
        </p:spPr>
      </p:pic>
      <p:sp>
        <p:nvSpPr>
          <p:cNvPr id="6" name="文本框 5">
            <a:extLst>
              <a:ext uri="{FF2B5EF4-FFF2-40B4-BE49-F238E27FC236}">
                <a16:creationId xmlns:a16="http://schemas.microsoft.com/office/drawing/2014/main" id="{B3934765-AE04-F655-6A74-47A89E8A8534}"/>
              </a:ext>
            </a:extLst>
          </p:cNvPr>
          <p:cNvSpPr txBox="1"/>
          <p:nvPr/>
        </p:nvSpPr>
        <p:spPr>
          <a:xfrm>
            <a:off x="447472" y="141262"/>
            <a:ext cx="6838546" cy="369332"/>
          </a:xfrm>
          <a:prstGeom prst="rect">
            <a:avLst/>
          </a:prstGeom>
          <a:noFill/>
        </p:spPr>
        <p:txBody>
          <a:bodyPr wrap="square" rtlCol="0">
            <a:spAutoFit/>
          </a:bodyPr>
          <a:lstStyle/>
          <a:p>
            <a:r>
              <a:rPr lang="zh-CN" altLang="en-US" b="1" dirty="0"/>
              <a:t>开启任务调度器，会给</a:t>
            </a:r>
            <a:r>
              <a:rPr lang="en-US" altLang="zh-CN" b="1" dirty="0" err="1"/>
              <a:t>xMaximumPossibleSuppressedTicks</a:t>
            </a:r>
            <a:r>
              <a:rPr lang="zh-CN" altLang="en-US" b="1" dirty="0"/>
              <a:t>赋值</a:t>
            </a:r>
          </a:p>
        </p:txBody>
      </p:sp>
      <p:cxnSp>
        <p:nvCxnSpPr>
          <p:cNvPr id="8" name="直接箭头连接符 7">
            <a:extLst>
              <a:ext uri="{FF2B5EF4-FFF2-40B4-BE49-F238E27FC236}">
                <a16:creationId xmlns:a16="http://schemas.microsoft.com/office/drawing/2014/main" id="{5275DC91-BEE9-F6A2-61C4-1638236EFDC8}"/>
              </a:ext>
            </a:extLst>
          </p:cNvPr>
          <p:cNvCxnSpPr/>
          <p:nvPr/>
        </p:nvCxnSpPr>
        <p:spPr>
          <a:xfrm flipH="1">
            <a:off x="3365770" y="428017"/>
            <a:ext cx="447473" cy="9778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92EF602-9F1E-2F31-8E40-68428EAF9319}"/>
              </a:ext>
            </a:extLst>
          </p:cNvPr>
          <p:cNvPicPr>
            <a:picLocks noChangeAspect="1"/>
          </p:cNvPicPr>
          <p:nvPr/>
        </p:nvPicPr>
        <p:blipFill>
          <a:blip r:embed="rId4"/>
          <a:stretch>
            <a:fillRect/>
          </a:stretch>
        </p:blipFill>
        <p:spPr>
          <a:xfrm>
            <a:off x="373936" y="2297567"/>
            <a:ext cx="3934374" cy="1752845"/>
          </a:xfrm>
          <a:prstGeom prst="rect">
            <a:avLst/>
          </a:prstGeom>
        </p:spPr>
      </p:pic>
      <p:sp>
        <p:nvSpPr>
          <p:cNvPr id="11" name="文本框 10">
            <a:extLst>
              <a:ext uri="{FF2B5EF4-FFF2-40B4-BE49-F238E27FC236}">
                <a16:creationId xmlns:a16="http://schemas.microsoft.com/office/drawing/2014/main" id="{982F627E-7BBD-87E6-2661-3E66308933DA}"/>
              </a:ext>
            </a:extLst>
          </p:cNvPr>
          <p:cNvSpPr txBox="1"/>
          <p:nvPr/>
        </p:nvSpPr>
        <p:spPr>
          <a:xfrm>
            <a:off x="4308310" y="2321986"/>
            <a:ext cx="7773443" cy="1754326"/>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第一行代码，指的是</a:t>
            </a:r>
            <a:r>
              <a:rPr lang="zh-CN" altLang="en-US" b="1" dirty="0">
                <a:solidFill>
                  <a:srgbClr val="FF0000"/>
                </a:solidFill>
                <a:latin typeface="微软雅黑" panose="020B0503020204020204" pitchFamily="34" charset="-122"/>
                <a:ea typeface="微软雅黑" panose="020B0503020204020204" pitchFamily="34" charset="-122"/>
              </a:rPr>
              <a:t>滴答定时器的时钟频率</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节拍频率</a:t>
            </a:r>
            <a:r>
              <a:rPr lang="zh-CN" altLang="en-US" b="1" dirty="0">
                <a:latin typeface="微软雅黑" panose="020B0503020204020204" pitchFamily="34" charset="-122"/>
                <a:ea typeface="微软雅黑" panose="020B0503020204020204" pitchFamily="34" charset="-122"/>
              </a:rPr>
              <a:t>，也就是滴答定时器的一个节拍对应多少个时钟脉冲，</a:t>
            </a:r>
            <a:r>
              <a:rPr lang="zh-CN" altLang="en-US" b="1" dirty="0">
                <a:solidFill>
                  <a:srgbClr val="FF0000"/>
                </a:solidFill>
                <a:latin typeface="微软雅黑" panose="020B0503020204020204" pitchFamily="34" charset="-122"/>
                <a:ea typeface="微软雅黑" panose="020B0503020204020204" pitchFamily="34" charset="-122"/>
              </a:rPr>
              <a:t>表示滴答定时器节拍跳</a:t>
            </a:r>
            <a:r>
              <a:rPr lang="en-US" altLang="zh-CN" b="1" dirty="0">
                <a:solidFill>
                  <a:srgbClr val="FF0000"/>
                </a:solidFill>
                <a:latin typeface="微软雅黑" panose="020B0503020204020204" pitchFamily="34" charset="-122"/>
                <a:ea typeface="微软雅黑" panose="020B0503020204020204" pitchFamily="34" charset="-122"/>
              </a:rPr>
              <a:t>1</a:t>
            </a:r>
            <a:r>
              <a:rPr lang="zh-CN" altLang="en-US" b="1" dirty="0">
                <a:solidFill>
                  <a:srgbClr val="FF0000"/>
                </a:solidFill>
                <a:latin typeface="微软雅黑" panose="020B0503020204020204" pitchFamily="34" charset="-122"/>
                <a:ea typeface="微软雅黑" panose="020B0503020204020204" pitchFamily="34" charset="-122"/>
              </a:rPr>
              <a:t>下，时钟跳</a:t>
            </a:r>
            <a:r>
              <a:rPr lang="en-US" altLang="zh-CN" b="1" dirty="0">
                <a:solidFill>
                  <a:srgbClr val="FF0000"/>
                </a:solidFill>
                <a:latin typeface="微软雅黑" panose="020B0503020204020204" pitchFamily="34" charset="-122"/>
                <a:ea typeface="微软雅黑" panose="020B0503020204020204" pitchFamily="34" charset="-122"/>
              </a:rPr>
              <a:t>180000</a:t>
            </a:r>
            <a:r>
              <a:rPr lang="zh-CN" altLang="en-US" b="1" dirty="0">
                <a:solidFill>
                  <a:srgbClr val="FF0000"/>
                </a:solidFill>
                <a:latin typeface="微软雅黑" panose="020B0503020204020204" pitchFamily="34" charset="-122"/>
                <a:ea typeface="微软雅黑" panose="020B0503020204020204" pitchFamily="34" charset="-122"/>
              </a:rPr>
              <a:t>下（不一定是这个数看具体设定）（对应了</a:t>
            </a:r>
            <a:r>
              <a:rPr lang="en-US" altLang="zh-CN" b="1" dirty="0">
                <a:solidFill>
                  <a:srgbClr val="FF0000"/>
                </a:solidFill>
                <a:latin typeface="微软雅黑" panose="020B0503020204020204" pitchFamily="34" charset="-122"/>
                <a:ea typeface="微软雅黑" panose="020B0503020204020204" pitchFamily="34" charset="-122"/>
              </a:rPr>
              <a:t>1ms</a:t>
            </a:r>
            <a:r>
              <a:rPr lang="zh-CN" altLang="en-US" b="1" dirty="0">
                <a:solidFill>
                  <a:srgbClr val="FF0000"/>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，第二行代码，指的是滴答定时器值最大</a:t>
            </a:r>
            <a:r>
              <a:rPr lang="en-US" altLang="zh-CN" b="1" dirty="0">
                <a:latin typeface="微软雅黑" panose="020B0503020204020204" pitchFamily="34" charset="-122"/>
                <a:ea typeface="微软雅黑" panose="020B0503020204020204" pitchFamily="34" charset="-122"/>
              </a:rPr>
              <a:t>24</a:t>
            </a:r>
            <a:r>
              <a:rPr lang="zh-CN" altLang="en-US" b="1" dirty="0">
                <a:latin typeface="微软雅黑" panose="020B0503020204020204" pitchFamily="34" charset="-122"/>
                <a:ea typeface="微软雅黑" panose="020B0503020204020204" pitchFamily="34" charset="-122"/>
              </a:rPr>
              <a:t>位（基于时钟频率）</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除以之前的</a:t>
            </a:r>
            <a:r>
              <a:rPr lang="en-US" altLang="zh-CN" b="1" dirty="0">
                <a:latin typeface="微软雅黑" panose="020B0503020204020204" pitchFamily="34" charset="-122"/>
                <a:ea typeface="微软雅黑" panose="020B0503020204020204" pitchFamily="34" charset="-122"/>
              </a:rPr>
              <a:t>180000</a:t>
            </a:r>
            <a:r>
              <a:rPr lang="zh-CN" altLang="en-US" b="1" dirty="0">
                <a:latin typeface="微软雅黑" panose="020B0503020204020204" pitchFamily="34" charset="-122"/>
                <a:ea typeface="微软雅黑" panose="020B0503020204020204" pitchFamily="34" charset="-122"/>
              </a:rPr>
              <a:t>，得到的是</a:t>
            </a:r>
            <a:r>
              <a:rPr lang="zh-CN" altLang="en-US" b="1" dirty="0">
                <a:solidFill>
                  <a:srgbClr val="FF0000"/>
                </a:solidFill>
                <a:latin typeface="微软雅黑" panose="020B0503020204020204" pitchFamily="34" charset="-122"/>
                <a:ea typeface="微软雅黑" panose="020B0503020204020204" pitchFamily="34" charset="-122"/>
              </a:rPr>
              <a:t>滴答定时器溢出之前的最大中断次数（多少节拍）</a:t>
            </a:r>
            <a:r>
              <a:rPr lang="zh-CN" altLang="en-US" b="1" dirty="0">
                <a:latin typeface="微软雅黑" panose="020B0503020204020204" pitchFamily="34" charset="-122"/>
                <a:ea typeface="微软雅黑" panose="020B0503020204020204" pitchFamily="34" charset="-122"/>
              </a:rPr>
              <a:t>，每次</a:t>
            </a:r>
            <a:r>
              <a:rPr lang="en-US" altLang="zh-CN" b="1" dirty="0">
                <a:latin typeface="微软雅黑" panose="020B0503020204020204" pitchFamily="34" charset="-122"/>
                <a:ea typeface="微软雅黑" panose="020B0503020204020204" pitchFamily="34" charset="-122"/>
              </a:rPr>
              <a:t>1ms</a:t>
            </a:r>
            <a:r>
              <a:rPr lang="zh-CN" altLang="en-US" b="1" dirty="0">
                <a:latin typeface="微软雅黑" panose="020B0503020204020204" pitchFamily="34" charset="-122"/>
                <a:ea typeface="微软雅黑" panose="020B0503020204020204" pitchFamily="34" charset="-122"/>
              </a:rPr>
              <a:t>，就是最长延时周期</a:t>
            </a:r>
          </a:p>
        </p:txBody>
      </p:sp>
      <p:sp>
        <p:nvSpPr>
          <p:cNvPr id="12" name="文本框 11">
            <a:extLst>
              <a:ext uri="{FF2B5EF4-FFF2-40B4-BE49-F238E27FC236}">
                <a16:creationId xmlns:a16="http://schemas.microsoft.com/office/drawing/2014/main" id="{25D67318-F85B-C910-9005-0C79827245FF}"/>
              </a:ext>
            </a:extLst>
          </p:cNvPr>
          <p:cNvSpPr txBox="1"/>
          <p:nvPr/>
        </p:nvSpPr>
        <p:spPr>
          <a:xfrm>
            <a:off x="9108332" y="4232860"/>
            <a:ext cx="3083668" cy="230832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第三行代码，在定时器停止期间可能丢失的</a:t>
            </a:r>
            <a:r>
              <a:rPr lang="zh-CN" altLang="en-US" b="1" dirty="0">
                <a:solidFill>
                  <a:srgbClr val="FF0000"/>
                </a:solidFill>
                <a:latin typeface="微软雅黑" panose="020B0503020204020204" pitchFamily="34" charset="-122"/>
                <a:ea typeface="微软雅黑" panose="020B0503020204020204" pitchFamily="34" charset="-122"/>
              </a:rPr>
              <a:t>定时器节拍数量的补偿值 </a:t>
            </a:r>
            <a:r>
              <a:rPr lang="zh-CN" altLang="en-US" b="1" dirty="0">
                <a:latin typeface="微软雅黑" panose="020B0503020204020204" pitchFamily="34" charset="-122"/>
                <a:ea typeface="微软雅黑" panose="020B0503020204020204" pitchFamily="34" charset="-122"/>
              </a:rPr>
              <a:t>，这个补偿值用于在定时器重新启动后，对定时器计数器进行补偿，从而</a:t>
            </a:r>
            <a:r>
              <a:rPr lang="zh-CN" altLang="en-US" b="1" dirty="0">
                <a:solidFill>
                  <a:srgbClr val="FF0000"/>
                </a:solidFill>
                <a:latin typeface="微软雅黑" panose="020B0503020204020204" pitchFamily="34" charset="-122"/>
                <a:ea typeface="微软雅黑" panose="020B0503020204020204" pitchFamily="34" charset="-122"/>
              </a:rPr>
              <a:t>保证定时器的精度</a:t>
            </a:r>
            <a:r>
              <a:rPr lang="zh-CN" altLang="en-US" b="1" dirty="0">
                <a:latin typeface="微软雅黑" panose="020B0503020204020204" pitchFamily="34" charset="-122"/>
                <a:ea typeface="微软雅黑" panose="020B0503020204020204" pitchFamily="34" charset="-122"/>
              </a:rPr>
              <a:t>，防止在定时器停止期间丢失的节拍对系统时钟的影响。</a:t>
            </a:r>
          </a:p>
        </p:txBody>
      </p:sp>
      <p:cxnSp>
        <p:nvCxnSpPr>
          <p:cNvPr id="14" name="直接箭头连接符 13">
            <a:extLst>
              <a:ext uri="{FF2B5EF4-FFF2-40B4-BE49-F238E27FC236}">
                <a16:creationId xmlns:a16="http://schemas.microsoft.com/office/drawing/2014/main" id="{2713B56B-51DC-468B-4448-0FAD444888FC}"/>
              </a:ext>
            </a:extLst>
          </p:cNvPr>
          <p:cNvCxnSpPr/>
          <p:nvPr/>
        </p:nvCxnSpPr>
        <p:spPr>
          <a:xfrm flipV="1">
            <a:off x="5525311" y="2042809"/>
            <a:ext cx="0" cy="3925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08E463C1-8809-5677-1F58-D927DA245556}"/>
              </a:ext>
            </a:extLst>
          </p:cNvPr>
          <p:cNvCxnSpPr>
            <a:cxnSpLocks/>
          </p:cNvCxnSpPr>
          <p:nvPr/>
        </p:nvCxnSpPr>
        <p:spPr>
          <a:xfrm flipH="1" flipV="1">
            <a:off x="9484468" y="2042809"/>
            <a:ext cx="658704" cy="2190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602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DDB0B8C-66D3-EA2E-BA3C-92AF7D3B7CEA}"/>
              </a:ext>
            </a:extLst>
          </p:cNvPr>
          <p:cNvPicPr>
            <a:picLocks noChangeAspect="1"/>
          </p:cNvPicPr>
          <p:nvPr/>
        </p:nvPicPr>
        <p:blipFill>
          <a:blip r:embed="rId2"/>
          <a:stretch>
            <a:fillRect/>
          </a:stretch>
        </p:blipFill>
        <p:spPr>
          <a:xfrm>
            <a:off x="433511" y="1052043"/>
            <a:ext cx="4048690" cy="3820058"/>
          </a:xfrm>
          <a:prstGeom prst="rect">
            <a:avLst/>
          </a:prstGeom>
        </p:spPr>
      </p:pic>
      <p:pic>
        <p:nvPicPr>
          <p:cNvPr id="5" name="图片 4">
            <a:extLst>
              <a:ext uri="{FF2B5EF4-FFF2-40B4-BE49-F238E27FC236}">
                <a16:creationId xmlns:a16="http://schemas.microsoft.com/office/drawing/2014/main" id="{5C421CCD-9C4F-CEB8-3379-58F98224569E}"/>
              </a:ext>
            </a:extLst>
          </p:cNvPr>
          <p:cNvPicPr>
            <a:picLocks noChangeAspect="1"/>
          </p:cNvPicPr>
          <p:nvPr/>
        </p:nvPicPr>
        <p:blipFill>
          <a:blip r:embed="rId3"/>
          <a:stretch>
            <a:fillRect/>
          </a:stretch>
        </p:blipFill>
        <p:spPr>
          <a:xfrm>
            <a:off x="5141899" y="1052043"/>
            <a:ext cx="4067743" cy="3743847"/>
          </a:xfrm>
          <a:prstGeom prst="rect">
            <a:avLst/>
          </a:prstGeom>
        </p:spPr>
      </p:pic>
    </p:spTree>
    <p:extLst>
      <p:ext uri="{BB962C8B-B14F-4D97-AF65-F5344CB8AC3E}">
        <p14:creationId xmlns:p14="http://schemas.microsoft.com/office/powerpoint/2010/main" val="506610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229C03A-CC29-7835-8DE4-1F30D0AD78BF}"/>
              </a:ext>
            </a:extLst>
          </p:cNvPr>
          <p:cNvPicPr>
            <a:picLocks noChangeAspect="1"/>
          </p:cNvPicPr>
          <p:nvPr/>
        </p:nvPicPr>
        <p:blipFill>
          <a:blip r:embed="rId2"/>
          <a:stretch>
            <a:fillRect/>
          </a:stretch>
        </p:blipFill>
        <p:spPr>
          <a:xfrm>
            <a:off x="0" y="640319"/>
            <a:ext cx="6849431" cy="1219370"/>
          </a:xfrm>
          <a:prstGeom prst="rect">
            <a:avLst/>
          </a:prstGeom>
        </p:spPr>
      </p:pic>
      <p:sp>
        <p:nvSpPr>
          <p:cNvPr id="4" name="文本框 3">
            <a:extLst>
              <a:ext uri="{FF2B5EF4-FFF2-40B4-BE49-F238E27FC236}">
                <a16:creationId xmlns:a16="http://schemas.microsoft.com/office/drawing/2014/main" id="{6CF8E4F9-76FA-6391-DA54-6F42F4D689CA}"/>
              </a:ext>
            </a:extLst>
          </p:cNvPr>
          <p:cNvSpPr txBox="1"/>
          <p:nvPr/>
        </p:nvSpPr>
        <p:spPr>
          <a:xfrm>
            <a:off x="7000926" y="564204"/>
            <a:ext cx="4001058" cy="1200329"/>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判断</a:t>
            </a:r>
            <a:r>
              <a:rPr lang="zh-CN" altLang="en-US" b="1" dirty="0">
                <a:solidFill>
                  <a:srgbClr val="FF0000"/>
                </a:solidFill>
                <a:latin typeface="微软雅黑" panose="020B0503020204020204" pitchFamily="34" charset="-122"/>
                <a:ea typeface="微软雅黑" panose="020B0503020204020204" pitchFamily="34" charset="-122"/>
              </a:rPr>
              <a:t>预期解锁下一个任务的时间</a:t>
            </a:r>
            <a:r>
              <a:rPr lang="zh-CN" altLang="en-US" b="1" dirty="0">
                <a:latin typeface="微软雅黑" panose="020B0503020204020204" pitchFamily="34" charset="-122"/>
                <a:ea typeface="微软雅黑" panose="020B0503020204020204" pitchFamily="34" charset="-122"/>
              </a:rPr>
              <a:t>是否超过</a:t>
            </a:r>
            <a:r>
              <a:rPr lang="zh-CN" altLang="en-US" b="1" dirty="0">
                <a:solidFill>
                  <a:srgbClr val="FF0000"/>
                </a:solidFill>
                <a:latin typeface="微软雅黑" panose="020B0503020204020204" pitchFamily="34" charset="-122"/>
                <a:ea typeface="微软雅黑" panose="020B0503020204020204" pitchFamily="34" charset="-122"/>
              </a:rPr>
              <a:t>滴答定时器最长的延时周期</a:t>
            </a:r>
            <a:r>
              <a:rPr lang="zh-CN" altLang="en-US" b="1" dirty="0">
                <a:latin typeface="微软雅黑" panose="020B0503020204020204" pitchFamily="34" charset="-122"/>
                <a:ea typeface="微软雅黑" panose="020B0503020204020204" pitchFamily="34" charset="-122"/>
              </a:rPr>
              <a:t>（阻塞时间是否大于滴答定时器允许的最大延时周期），如果是，强行等于</a:t>
            </a:r>
          </a:p>
        </p:txBody>
      </p:sp>
      <p:pic>
        <p:nvPicPr>
          <p:cNvPr id="6" name="图片 5">
            <a:extLst>
              <a:ext uri="{FF2B5EF4-FFF2-40B4-BE49-F238E27FC236}">
                <a16:creationId xmlns:a16="http://schemas.microsoft.com/office/drawing/2014/main" id="{4875B700-004F-1BCB-5A9E-D5478C17C454}"/>
              </a:ext>
            </a:extLst>
          </p:cNvPr>
          <p:cNvPicPr>
            <a:picLocks noChangeAspect="1"/>
          </p:cNvPicPr>
          <p:nvPr/>
        </p:nvPicPr>
        <p:blipFill>
          <a:blip r:embed="rId3"/>
          <a:stretch>
            <a:fillRect/>
          </a:stretch>
        </p:blipFill>
        <p:spPr>
          <a:xfrm>
            <a:off x="4664275" y="2002261"/>
            <a:ext cx="4001058" cy="2086266"/>
          </a:xfrm>
          <a:prstGeom prst="rect">
            <a:avLst/>
          </a:prstGeom>
        </p:spPr>
      </p:pic>
      <p:pic>
        <p:nvPicPr>
          <p:cNvPr id="8" name="图片 7">
            <a:extLst>
              <a:ext uri="{FF2B5EF4-FFF2-40B4-BE49-F238E27FC236}">
                <a16:creationId xmlns:a16="http://schemas.microsoft.com/office/drawing/2014/main" id="{9C1588B5-E9E0-C42F-A944-5622FB5CDDF0}"/>
              </a:ext>
            </a:extLst>
          </p:cNvPr>
          <p:cNvPicPr>
            <a:picLocks noChangeAspect="1"/>
          </p:cNvPicPr>
          <p:nvPr/>
        </p:nvPicPr>
        <p:blipFill>
          <a:blip r:embed="rId4"/>
          <a:stretch>
            <a:fillRect/>
          </a:stretch>
        </p:blipFill>
        <p:spPr>
          <a:xfrm>
            <a:off x="0" y="2089809"/>
            <a:ext cx="3848637" cy="1686160"/>
          </a:xfrm>
          <a:prstGeom prst="rect">
            <a:avLst/>
          </a:prstGeom>
        </p:spPr>
      </p:pic>
      <p:pic>
        <p:nvPicPr>
          <p:cNvPr id="10" name="图片 9">
            <a:extLst>
              <a:ext uri="{FF2B5EF4-FFF2-40B4-BE49-F238E27FC236}">
                <a16:creationId xmlns:a16="http://schemas.microsoft.com/office/drawing/2014/main" id="{D98E4260-109E-12BD-DA9D-4874D6DB08F3}"/>
              </a:ext>
            </a:extLst>
          </p:cNvPr>
          <p:cNvPicPr>
            <a:picLocks noChangeAspect="1"/>
          </p:cNvPicPr>
          <p:nvPr/>
        </p:nvPicPr>
        <p:blipFill>
          <a:blip r:embed="rId5"/>
          <a:stretch>
            <a:fillRect/>
          </a:stretch>
        </p:blipFill>
        <p:spPr>
          <a:xfrm>
            <a:off x="0" y="4299168"/>
            <a:ext cx="7068536" cy="676369"/>
          </a:xfrm>
          <a:prstGeom prst="rect">
            <a:avLst/>
          </a:prstGeom>
        </p:spPr>
      </p:pic>
      <p:sp>
        <p:nvSpPr>
          <p:cNvPr id="11" name="文本框 10">
            <a:extLst>
              <a:ext uri="{FF2B5EF4-FFF2-40B4-BE49-F238E27FC236}">
                <a16:creationId xmlns:a16="http://schemas.microsoft.com/office/drawing/2014/main" id="{FCBC6512-54FB-6109-3A02-144B9001CC89}"/>
              </a:ext>
            </a:extLst>
          </p:cNvPr>
          <p:cNvSpPr txBox="1"/>
          <p:nvPr/>
        </p:nvSpPr>
        <p:spPr>
          <a:xfrm>
            <a:off x="7324928" y="4452687"/>
            <a:ext cx="3142034"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停止滴答定时器，不计数</a:t>
            </a:r>
          </a:p>
        </p:txBody>
      </p:sp>
      <p:pic>
        <p:nvPicPr>
          <p:cNvPr id="13" name="图片 12">
            <a:extLst>
              <a:ext uri="{FF2B5EF4-FFF2-40B4-BE49-F238E27FC236}">
                <a16:creationId xmlns:a16="http://schemas.microsoft.com/office/drawing/2014/main" id="{188F2207-788E-7491-2C11-4E060C52FBC3}"/>
              </a:ext>
            </a:extLst>
          </p:cNvPr>
          <p:cNvPicPr>
            <a:picLocks noChangeAspect="1"/>
          </p:cNvPicPr>
          <p:nvPr/>
        </p:nvPicPr>
        <p:blipFill>
          <a:blip r:embed="rId6"/>
          <a:stretch>
            <a:fillRect/>
          </a:stretch>
        </p:blipFill>
        <p:spPr>
          <a:xfrm>
            <a:off x="0" y="5215654"/>
            <a:ext cx="12192000" cy="636187"/>
          </a:xfrm>
          <a:prstGeom prst="rect">
            <a:avLst/>
          </a:prstGeom>
        </p:spPr>
      </p:pic>
      <p:sp>
        <p:nvSpPr>
          <p:cNvPr id="14" name="文本框 13">
            <a:extLst>
              <a:ext uri="{FF2B5EF4-FFF2-40B4-BE49-F238E27FC236}">
                <a16:creationId xmlns:a16="http://schemas.microsoft.com/office/drawing/2014/main" id="{90F32649-8826-71AC-773D-3DCDE9AA306A}"/>
              </a:ext>
            </a:extLst>
          </p:cNvPr>
          <p:cNvSpPr txBox="1"/>
          <p:nvPr/>
        </p:nvSpPr>
        <p:spPr>
          <a:xfrm>
            <a:off x="408562" y="105321"/>
            <a:ext cx="5243208" cy="369332"/>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承接</a:t>
            </a:r>
            <a:r>
              <a:rPr lang="en-US" altLang="zh-CN" b="1" dirty="0">
                <a:solidFill>
                  <a:srgbClr val="FF0000"/>
                </a:solidFill>
                <a:latin typeface="微软雅黑" panose="020B0503020204020204" pitchFamily="34" charset="-122"/>
                <a:ea typeface="微软雅黑" panose="020B0503020204020204" pitchFamily="34" charset="-122"/>
              </a:rPr>
              <a:t>14</a:t>
            </a:r>
            <a:r>
              <a:rPr lang="zh-CN" altLang="en-US" b="1" dirty="0">
                <a:solidFill>
                  <a:srgbClr val="FF0000"/>
                </a:solidFill>
                <a:latin typeface="微软雅黑" panose="020B0503020204020204" pitchFamily="34" charset="-122"/>
                <a:ea typeface="微软雅黑" panose="020B0503020204020204" pitchFamily="34" charset="-122"/>
              </a:rPr>
              <a:t>页</a:t>
            </a:r>
          </a:p>
        </p:txBody>
      </p:sp>
      <p:sp>
        <p:nvSpPr>
          <p:cNvPr id="15" name="文本框 14">
            <a:extLst>
              <a:ext uri="{FF2B5EF4-FFF2-40B4-BE49-F238E27FC236}">
                <a16:creationId xmlns:a16="http://schemas.microsoft.com/office/drawing/2014/main" id="{6F7728E5-1078-581D-0FC0-EB53B08DD5B8}"/>
              </a:ext>
            </a:extLst>
          </p:cNvPr>
          <p:cNvSpPr txBox="1"/>
          <p:nvPr/>
        </p:nvSpPr>
        <p:spPr>
          <a:xfrm>
            <a:off x="573932" y="5998201"/>
            <a:ext cx="11410545"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这里是</a:t>
            </a:r>
            <a:r>
              <a:rPr lang="zh-CN" altLang="en-US" b="1" dirty="0">
                <a:solidFill>
                  <a:srgbClr val="FF0000"/>
                </a:solidFill>
                <a:latin typeface="微软雅黑" panose="020B0503020204020204" pitchFamily="34" charset="-122"/>
                <a:ea typeface="微软雅黑" panose="020B0503020204020204" pitchFamily="34" charset="-122"/>
              </a:rPr>
              <a:t>目前的定时器计数器值</a:t>
            </a:r>
            <a:r>
              <a:rPr lang="zh-CN" altLang="en-US" b="1" dirty="0">
                <a:latin typeface="微软雅黑" panose="020B0503020204020204" pitchFamily="34" charset="-122"/>
                <a:ea typeface="微软雅黑" panose="020B0503020204020204" pitchFamily="34" charset="-122"/>
              </a:rPr>
              <a:t>加上阻塞时间（空闲任务期间）的定时器计数值（一个节拍对应的计数值</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阻塞时间的节拍数</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阻塞时间对应的计数值），得到</a:t>
            </a:r>
            <a:r>
              <a:rPr lang="zh-CN" altLang="en-US" b="1" dirty="0">
                <a:solidFill>
                  <a:srgbClr val="FF0000"/>
                </a:solidFill>
                <a:latin typeface="微软雅黑" panose="020B0503020204020204" pitchFamily="34" charset="-122"/>
                <a:ea typeface="微软雅黑" panose="020B0503020204020204" pitchFamily="34" charset="-122"/>
              </a:rPr>
              <a:t>空闲任务结束时</a:t>
            </a:r>
            <a:r>
              <a:rPr lang="zh-CN" altLang="en-US" b="1" dirty="0">
                <a:latin typeface="微软雅黑" panose="020B0503020204020204" pitchFamily="34" charset="-122"/>
                <a:ea typeface="微软雅黑" panose="020B0503020204020204" pitchFamily="34" charset="-122"/>
              </a:rPr>
              <a:t>，其他任务被唤醒时，定时器的计数值应该是多少</a:t>
            </a:r>
          </a:p>
        </p:txBody>
      </p:sp>
    </p:spTree>
    <p:extLst>
      <p:ext uri="{BB962C8B-B14F-4D97-AF65-F5344CB8AC3E}">
        <p14:creationId xmlns:p14="http://schemas.microsoft.com/office/powerpoint/2010/main" val="2103250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E9AB859-77BE-C158-04BE-BEE49EA68A31}"/>
              </a:ext>
            </a:extLst>
          </p:cNvPr>
          <p:cNvPicPr>
            <a:picLocks noChangeAspect="1"/>
          </p:cNvPicPr>
          <p:nvPr/>
        </p:nvPicPr>
        <p:blipFill>
          <a:blip r:embed="rId2"/>
          <a:stretch>
            <a:fillRect/>
          </a:stretch>
        </p:blipFill>
        <p:spPr>
          <a:xfrm>
            <a:off x="0" y="758794"/>
            <a:ext cx="7078063" cy="924054"/>
          </a:xfrm>
          <a:prstGeom prst="rect">
            <a:avLst/>
          </a:prstGeom>
        </p:spPr>
      </p:pic>
      <p:sp>
        <p:nvSpPr>
          <p:cNvPr id="4" name="文本框 3">
            <a:extLst>
              <a:ext uri="{FF2B5EF4-FFF2-40B4-BE49-F238E27FC236}">
                <a16:creationId xmlns:a16="http://schemas.microsoft.com/office/drawing/2014/main" id="{BA062108-A388-25B7-6D47-A52A260993CA}"/>
              </a:ext>
            </a:extLst>
          </p:cNvPr>
          <p:cNvSpPr txBox="1"/>
          <p:nvPr/>
        </p:nvSpPr>
        <p:spPr>
          <a:xfrm>
            <a:off x="330740" y="136187"/>
            <a:ext cx="4980562" cy="369332"/>
          </a:xfrm>
          <a:prstGeom prst="rect">
            <a:avLst/>
          </a:prstGeom>
          <a:noFill/>
        </p:spPr>
        <p:txBody>
          <a:bodyPr wrap="square" rtlCol="0">
            <a:spAutoFit/>
          </a:bodyPr>
          <a:lstStyle/>
          <a:p>
            <a:r>
              <a:rPr lang="zh-CN" altLang="en-US" b="1" dirty="0">
                <a:solidFill>
                  <a:srgbClr val="FF0000"/>
                </a:solidFill>
              </a:rPr>
              <a:t>承接上一页</a:t>
            </a:r>
            <a:endParaRPr lang="en-US" altLang="zh-CN" b="1" dirty="0">
              <a:solidFill>
                <a:srgbClr val="FF0000"/>
              </a:solidFill>
            </a:endParaRPr>
          </a:p>
        </p:txBody>
      </p:sp>
      <p:pic>
        <p:nvPicPr>
          <p:cNvPr id="6" name="图片 5">
            <a:extLst>
              <a:ext uri="{FF2B5EF4-FFF2-40B4-BE49-F238E27FC236}">
                <a16:creationId xmlns:a16="http://schemas.microsoft.com/office/drawing/2014/main" id="{DCF0E002-FD51-948A-7E32-183FC2A9E7F9}"/>
              </a:ext>
            </a:extLst>
          </p:cNvPr>
          <p:cNvPicPr>
            <a:picLocks noChangeAspect="1"/>
          </p:cNvPicPr>
          <p:nvPr/>
        </p:nvPicPr>
        <p:blipFill>
          <a:blip r:embed="rId3"/>
          <a:stretch>
            <a:fillRect/>
          </a:stretch>
        </p:blipFill>
        <p:spPr>
          <a:xfrm>
            <a:off x="0" y="2148646"/>
            <a:ext cx="6935168" cy="2191056"/>
          </a:xfrm>
          <a:prstGeom prst="rect">
            <a:avLst/>
          </a:prstGeom>
        </p:spPr>
      </p:pic>
      <p:pic>
        <p:nvPicPr>
          <p:cNvPr id="9" name="图片 8">
            <a:extLst>
              <a:ext uri="{FF2B5EF4-FFF2-40B4-BE49-F238E27FC236}">
                <a16:creationId xmlns:a16="http://schemas.microsoft.com/office/drawing/2014/main" id="{77EAE855-A7F7-E9EA-DF08-C19D93A77583}"/>
              </a:ext>
            </a:extLst>
          </p:cNvPr>
          <p:cNvPicPr>
            <a:picLocks noChangeAspect="1"/>
          </p:cNvPicPr>
          <p:nvPr/>
        </p:nvPicPr>
        <p:blipFill>
          <a:blip r:embed="rId4"/>
          <a:stretch>
            <a:fillRect/>
          </a:stretch>
        </p:blipFill>
        <p:spPr>
          <a:xfrm>
            <a:off x="8102259" y="644959"/>
            <a:ext cx="3905795" cy="4420217"/>
          </a:xfrm>
          <a:prstGeom prst="rect">
            <a:avLst/>
          </a:prstGeom>
        </p:spPr>
      </p:pic>
      <p:cxnSp>
        <p:nvCxnSpPr>
          <p:cNvPr id="11" name="直接箭头连接符 10">
            <a:extLst>
              <a:ext uri="{FF2B5EF4-FFF2-40B4-BE49-F238E27FC236}">
                <a16:creationId xmlns:a16="http://schemas.microsoft.com/office/drawing/2014/main" id="{6B6FF9BD-11A5-CA13-520E-5C2D9BD4AFBD}"/>
              </a:ext>
            </a:extLst>
          </p:cNvPr>
          <p:cNvCxnSpPr/>
          <p:nvPr/>
        </p:nvCxnSpPr>
        <p:spPr>
          <a:xfrm flipH="1">
            <a:off x="6361889" y="1220821"/>
            <a:ext cx="1740370" cy="1143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971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F426C78-3558-B00E-F079-7347B487726E}"/>
              </a:ext>
            </a:extLst>
          </p:cNvPr>
          <p:cNvPicPr>
            <a:picLocks noChangeAspect="1"/>
          </p:cNvPicPr>
          <p:nvPr/>
        </p:nvPicPr>
        <p:blipFill>
          <a:blip r:embed="rId2"/>
          <a:stretch>
            <a:fillRect/>
          </a:stretch>
        </p:blipFill>
        <p:spPr>
          <a:xfrm>
            <a:off x="0" y="760812"/>
            <a:ext cx="6192114" cy="2495898"/>
          </a:xfrm>
          <a:prstGeom prst="rect">
            <a:avLst/>
          </a:prstGeom>
        </p:spPr>
      </p:pic>
      <p:sp>
        <p:nvSpPr>
          <p:cNvPr id="4" name="文本框 3">
            <a:extLst>
              <a:ext uri="{FF2B5EF4-FFF2-40B4-BE49-F238E27FC236}">
                <a16:creationId xmlns:a16="http://schemas.microsoft.com/office/drawing/2014/main" id="{63941761-2CE2-65DF-89EF-03111CA819BC}"/>
              </a:ext>
            </a:extLst>
          </p:cNvPr>
          <p:cNvSpPr txBox="1"/>
          <p:nvPr/>
        </p:nvSpPr>
        <p:spPr>
          <a:xfrm>
            <a:off x="408562" y="136187"/>
            <a:ext cx="4289898" cy="369332"/>
          </a:xfrm>
          <a:prstGeom prst="rect">
            <a:avLst/>
          </a:prstGeom>
          <a:noFill/>
        </p:spPr>
        <p:txBody>
          <a:bodyPr wrap="square" rtlCol="0">
            <a:spAutoFit/>
          </a:bodyPr>
          <a:lstStyle/>
          <a:p>
            <a:r>
              <a:rPr lang="zh-CN" altLang="en-US" b="1" dirty="0">
                <a:solidFill>
                  <a:srgbClr val="FF0000"/>
                </a:solidFill>
              </a:rPr>
              <a:t>承接上一页</a:t>
            </a:r>
          </a:p>
        </p:txBody>
      </p:sp>
      <p:sp>
        <p:nvSpPr>
          <p:cNvPr id="5" name="文本框 4">
            <a:extLst>
              <a:ext uri="{FF2B5EF4-FFF2-40B4-BE49-F238E27FC236}">
                <a16:creationId xmlns:a16="http://schemas.microsoft.com/office/drawing/2014/main" id="{1795B9C0-2B79-A283-9E73-6356C022CA19}"/>
              </a:ext>
            </a:extLst>
          </p:cNvPr>
          <p:cNvSpPr txBox="1"/>
          <p:nvPr/>
        </p:nvSpPr>
        <p:spPr>
          <a:xfrm>
            <a:off x="6495874" y="344691"/>
            <a:ext cx="5389123" cy="923330"/>
          </a:xfrm>
          <a:prstGeom prst="rect">
            <a:avLst/>
          </a:prstGeom>
          <a:noFill/>
        </p:spPr>
        <p:txBody>
          <a:bodyPr wrap="square" rtlCol="0">
            <a:spAutoFit/>
          </a:bodyPr>
          <a:lstStyle/>
          <a:p>
            <a:r>
              <a:rPr lang="zh-CN" altLang="en-US" b="1" i="0" dirty="0">
                <a:effectLst/>
                <a:latin typeface="-apple-system"/>
              </a:rPr>
              <a:t>这个函数的作用是在进入低功耗模式前，进行一些必要的准备工作，比如禁止中断、关闭外设等等。可自己定义函数内容</a:t>
            </a:r>
            <a:endParaRPr lang="zh-CN" altLang="en-US" b="1" dirty="0"/>
          </a:p>
        </p:txBody>
      </p:sp>
      <p:cxnSp>
        <p:nvCxnSpPr>
          <p:cNvPr id="7" name="直接箭头连接符 6">
            <a:extLst>
              <a:ext uri="{FF2B5EF4-FFF2-40B4-BE49-F238E27FC236}">
                <a16:creationId xmlns:a16="http://schemas.microsoft.com/office/drawing/2014/main" id="{73B5B0DF-9B28-F8F5-D823-86926A341E76}"/>
              </a:ext>
            </a:extLst>
          </p:cNvPr>
          <p:cNvCxnSpPr>
            <a:cxnSpLocks/>
            <a:stCxn id="5" idx="1"/>
          </p:cNvCxnSpPr>
          <p:nvPr/>
        </p:nvCxnSpPr>
        <p:spPr>
          <a:xfrm flipH="1">
            <a:off x="5639839" y="806356"/>
            <a:ext cx="856035" cy="146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D136DDC-02D7-EE90-71E6-D5365DB567D4}"/>
              </a:ext>
            </a:extLst>
          </p:cNvPr>
          <p:cNvSpPr txBox="1"/>
          <p:nvPr/>
        </p:nvSpPr>
        <p:spPr>
          <a:xfrm>
            <a:off x="6449439" y="2820419"/>
            <a:ext cx="5389123" cy="923330"/>
          </a:xfrm>
          <a:prstGeom prst="rect">
            <a:avLst/>
          </a:prstGeom>
          <a:noFill/>
        </p:spPr>
        <p:txBody>
          <a:bodyPr wrap="square" rtlCol="0">
            <a:spAutoFit/>
          </a:bodyPr>
          <a:lstStyle/>
          <a:p>
            <a:r>
              <a:rPr lang="zh-CN" altLang="en-US" b="1" i="0" dirty="0">
                <a:effectLst/>
                <a:latin typeface="-apple-system"/>
              </a:rPr>
              <a:t>这个函数的作用是在唤醒后，进行一些必要的恢复工作，比如重新打开外设、使能中断等等。可自行设定函数内容</a:t>
            </a:r>
            <a:endParaRPr lang="zh-CN" altLang="en-US" b="1" dirty="0"/>
          </a:p>
        </p:txBody>
      </p:sp>
      <p:cxnSp>
        <p:nvCxnSpPr>
          <p:cNvPr id="9" name="直接箭头连接符 8">
            <a:extLst>
              <a:ext uri="{FF2B5EF4-FFF2-40B4-BE49-F238E27FC236}">
                <a16:creationId xmlns:a16="http://schemas.microsoft.com/office/drawing/2014/main" id="{E3839E06-BDD3-5209-3C0C-FC86EA9FC0C5}"/>
              </a:ext>
            </a:extLst>
          </p:cNvPr>
          <p:cNvCxnSpPr/>
          <p:nvPr/>
        </p:nvCxnSpPr>
        <p:spPr>
          <a:xfrm flipH="1" flipV="1">
            <a:off x="5639839" y="3088666"/>
            <a:ext cx="856035" cy="840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19BE723D-B76D-54D1-B5EE-9E89727CBECF}"/>
              </a:ext>
            </a:extLst>
          </p:cNvPr>
          <p:cNvPicPr>
            <a:picLocks noChangeAspect="1"/>
          </p:cNvPicPr>
          <p:nvPr/>
        </p:nvPicPr>
        <p:blipFill rotWithShape="1">
          <a:blip r:embed="rId3"/>
          <a:srcRect t="57962"/>
          <a:stretch/>
        </p:blipFill>
        <p:spPr>
          <a:xfrm>
            <a:off x="4698460" y="4148067"/>
            <a:ext cx="4677428" cy="2675106"/>
          </a:xfrm>
          <a:prstGeom prst="rect">
            <a:avLst/>
          </a:prstGeom>
        </p:spPr>
      </p:pic>
      <p:pic>
        <p:nvPicPr>
          <p:cNvPr id="13" name="图片 12">
            <a:extLst>
              <a:ext uri="{FF2B5EF4-FFF2-40B4-BE49-F238E27FC236}">
                <a16:creationId xmlns:a16="http://schemas.microsoft.com/office/drawing/2014/main" id="{E742EA16-EB62-289A-AEDB-99A36264BA84}"/>
              </a:ext>
            </a:extLst>
          </p:cNvPr>
          <p:cNvPicPr>
            <a:picLocks noChangeAspect="1"/>
          </p:cNvPicPr>
          <p:nvPr/>
        </p:nvPicPr>
        <p:blipFill rotWithShape="1">
          <a:blip r:embed="rId3"/>
          <a:srcRect t="4688" b="41974"/>
          <a:stretch/>
        </p:blipFill>
        <p:spPr>
          <a:xfrm>
            <a:off x="21032" y="3428999"/>
            <a:ext cx="4677428" cy="3394173"/>
          </a:xfrm>
          <a:prstGeom prst="rect">
            <a:avLst/>
          </a:prstGeom>
        </p:spPr>
      </p:pic>
      <p:cxnSp>
        <p:nvCxnSpPr>
          <p:cNvPr id="15" name="直接箭头连接符 14">
            <a:extLst>
              <a:ext uri="{FF2B5EF4-FFF2-40B4-BE49-F238E27FC236}">
                <a16:creationId xmlns:a16="http://schemas.microsoft.com/office/drawing/2014/main" id="{ACC1F188-2762-D5D3-9D45-8BBE9187CFB1}"/>
              </a:ext>
            </a:extLst>
          </p:cNvPr>
          <p:cNvCxnSpPr>
            <a:cxnSpLocks/>
            <a:stCxn id="5" idx="1"/>
          </p:cNvCxnSpPr>
          <p:nvPr/>
        </p:nvCxnSpPr>
        <p:spPr>
          <a:xfrm flipH="1">
            <a:off x="4025048" y="806356"/>
            <a:ext cx="2470826" cy="33941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85F52EDA-B900-D253-D035-C8CF7837DDF8}"/>
              </a:ext>
            </a:extLst>
          </p:cNvPr>
          <p:cNvCxnSpPr>
            <a:cxnSpLocks/>
          </p:cNvCxnSpPr>
          <p:nvPr/>
        </p:nvCxnSpPr>
        <p:spPr>
          <a:xfrm flipH="1">
            <a:off x="6011694" y="3172688"/>
            <a:ext cx="484180" cy="10847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4E13F5DE-6500-07E1-6D7E-5664035E74E5}"/>
              </a:ext>
            </a:extLst>
          </p:cNvPr>
          <p:cNvPicPr>
            <a:picLocks noChangeAspect="1"/>
          </p:cNvPicPr>
          <p:nvPr/>
        </p:nvPicPr>
        <p:blipFill>
          <a:blip r:embed="rId4"/>
          <a:stretch>
            <a:fillRect/>
          </a:stretch>
        </p:blipFill>
        <p:spPr>
          <a:xfrm>
            <a:off x="6567795" y="1377337"/>
            <a:ext cx="3581900" cy="1333686"/>
          </a:xfrm>
          <a:prstGeom prst="rect">
            <a:avLst/>
          </a:prstGeom>
        </p:spPr>
      </p:pic>
      <p:cxnSp>
        <p:nvCxnSpPr>
          <p:cNvPr id="24" name="直接箭头连接符 23">
            <a:extLst>
              <a:ext uri="{FF2B5EF4-FFF2-40B4-BE49-F238E27FC236}">
                <a16:creationId xmlns:a16="http://schemas.microsoft.com/office/drawing/2014/main" id="{961A64FF-C771-58D3-3F09-18EBA9531FB2}"/>
              </a:ext>
            </a:extLst>
          </p:cNvPr>
          <p:cNvCxnSpPr/>
          <p:nvPr/>
        </p:nvCxnSpPr>
        <p:spPr>
          <a:xfrm flipH="1">
            <a:off x="1624519" y="1994170"/>
            <a:ext cx="4824920" cy="1653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836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825AD8C-ED27-0F41-5935-E63C92B2EB86}"/>
              </a:ext>
            </a:extLst>
          </p:cNvPr>
          <p:cNvPicPr>
            <a:picLocks noChangeAspect="1"/>
          </p:cNvPicPr>
          <p:nvPr/>
        </p:nvPicPr>
        <p:blipFill>
          <a:blip r:embed="rId2"/>
          <a:stretch>
            <a:fillRect/>
          </a:stretch>
        </p:blipFill>
        <p:spPr>
          <a:xfrm>
            <a:off x="0" y="641188"/>
            <a:ext cx="8497486" cy="381053"/>
          </a:xfrm>
          <a:prstGeom prst="rect">
            <a:avLst/>
          </a:prstGeom>
        </p:spPr>
      </p:pic>
      <p:sp>
        <p:nvSpPr>
          <p:cNvPr id="4" name="文本框 3">
            <a:extLst>
              <a:ext uri="{FF2B5EF4-FFF2-40B4-BE49-F238E27FC236}">
                <a16:creationId xmlns:a16="http://schemas.microsoft.com/office/drawing/2014/main" id="{443F1C0B-2B59-3ACF-0C2D-42497E35D154}"/>
              </a:ext>
            </a:extLst>
          </p:cNvPr>
          <p:cNvSpPr txBox="1"/>
          <p:nvPr/>
        </p:nvSpPr>
        <p:spPr>
          <a:xfrm>
            <a:off x="408562" y="136187"/>
            <a:ext cx="4289898" cy="369332"/>
          </a:xfrm>
          <a:prstGeom prst="rect">
            <a:avLst/>
          </a:prstGeom>
          <a:noFill/>
        </p:spPr>
        <p:txBody>
          <a:bodyPr wrap="square" rtlCol="0">
            <a:spAutoFit/>
          </a:bodyPr>
          <a:lstStyle/>
          <a:p>
            <a:r>
              <a:rPr lang="zh-CN" altLang="en-US" b="1" dirty="0">
                <a:solidFill>
                  <a:srgbClr val="FF0000"/>
                </a:solidFill>
              </a:rPr>
              <a:t>承接上一页</a:t>
            </a:r>
          </a:p>
        </p:txBody>
      </p:sp>
      <p:sp>
        <p:nvSpPr>
          <p:cNvPr id="5" name="文本框 4">
            <a:extLst>
              <a:ext uri="{FF2B5EF4-FFF2-40B4-BE49-F238E27FC236}">
                <a16:creationId xmlns:a16="http://schemas.microsoft.com/office/drawing/2014/main" id="{2722C355-148A-BF4E-3291-D8784C433394}"/>
              </a:ext>
            </a:extLst>
          </p:cNvPr>
          <p:cNvSpPr txBox="1"/>
          <p:nvPr/>
        </p:nvSpPr>
        <p:spPr>
          <a:xfrm>
            <a:off x="1293779" y="1264596"/>
            <a:ext cx="6060332" cy="646331"/>
          </a:xfrm>
          <a:prstGeom prst="rect">
            <a:avLst/>
          </a:prstGeom>
          <a:noFill/>
        </p:spPr>
        <p:txBody>
          <a:bodyPr wrap="square" rtlCol="0">
            <a:spAutoFit/>
          </a:bodyPr>
          <a:lstStyle/>
          <a:p>
            <a:r>
              <a:rPr lang="zh-CN" altLang="en-US" b="1" dirty="0"/>
              <a:t>判断是否是滴答定时器的中断唤醒的低功耗模式，否则就是外部其他中断唤醒的，然后需要进行时钟节拍的补偿</a:t>
            </a:r>
          </a:p>
        </p:txBody>
      </p:sp>
      <p:pic>
        <p:nvPicPr>
          <p:cNvPr id="7" name="图片 6">
            <a:extLst>
              <a:ext uri="{FF2B5EF4-FFF2-40B4-BE49-F238E27FC236}">
                <a16:creationId xmlns:a16="http://schemas.microsoft.com/office/drawing/2014/main" id="{F10F869B-1106-43E6-4CA6-E440E054749E}"/>
              </a:ext>
            </a:extLst>
          </p:cNvPr>
          <p:cNvPicPr>
            <a:picLocks noChangeAspect="1"/>
          </p:cNvPicPr>
          <p:nvPr/>
        </p:nvPicPr>
        <p:blipFill>
          <a:blip r:embed="rId3"/>
          <a:stretch>
            <a:fillRect/>
          </a:stretch>
        </p:blipFill>
        <p:spPr>
          <a:xfrm>
            <a:off x="1477659" y="2221700"/>
            <a:ext cx="4820323" cy="819264"/>
          </a:xfrm>
          <a:prstGeom prst="rect">
            <a:avLst/>
          </a:prstGeom>
        </p:spPr>
      </p:pic>
      <p:pic>
        <p:nvPicPr>
          <p:cNvPr id="9" name="图片 8">
            <a:extLst>
              <a:ext uri="{FF2B5EF4-FFF2-40B4-BE49-F238E27FC236}">
                <a16:creationId xmlns:a16="http://schemas.microsoft.com/office/drawing/2014/main" id="{9143FCD0-4906-8CFA-F49B-427F2CFB08F0}"/>
              </a:ext>
            </a:extLst>
          </p:cNvPr>
          <p:cNvPicPr>
            <a:picLocks noChangeAspect="1"/>
          </p:cNvPicPr>
          <p:nvPr/>
        </p:nvPicPr>
        <p:blipFill>
          <a:blip r:embed="rId4"/>
          <a:stretch>
            <a:fillRect/>
          </a:stretch>
        </p:blipFill>
        <p:spPr>
          <a:xfrm>
            <a:off x="6932388" y="2153282"/>
            <a:ext cx="3781953" cy="4201111"/>
          </a:xfrm>
          <a:prstGeom prst="rect">
            <a:avLst/>
          </a:prstGeom>
        </p:spPr>
      </p:pic>
    </p:spTree>
    <p:extLst>
      <p:ext uri="{BB962C8B-B14F-4D97-AF65-F5344CB8AC3E}">
        <p14:creationId xmlns:p14="http://schemas.microsoft.com/office/powerpoint/2010/main" val="3576985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BE27814-4114-FC3B-7DB1-E9F88731371C}"/>
              </a:ext>
            </a:extLst>
          </p:cNvPr>
          <p:cNvPicPr>
            <a:picLocks noChangeAspect="1"/>
          </p:cNvPicPr>
          <p:nvPr/>
        </p:nvPicPr>
        <p:blipFill>
          <a:blip r:embed="rId2"/>
          <a:stretch>
            <a:fillRect/>
          </a:stretch>
        </p:blipFill>
        <p:spPr>
          <a:xfrm>
            <a:off x="3152364" y="1623760"/>
            <a:ext cx="5887272" cy="3610479"/>
          </a:xfrm>
          <a:prstGeom prst="rect">
            <a:avLst/>
          </a:prstGeom>
        </p:spPr>
      </p:pic>
    </p:spTree>
    <p:extLst>
      <p:ext uri="{BB962C8B-B14F-4D97-AF65-F5344CB8AC3E}">
        <p14:creationId xmlns:p14="http://schemas.microsoft.com/office/powerpoint/2010/main" val="1125650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E060655-D06B-4F7F-B6F3-AE32DA7BDD4E}"/>
              </a:ext>
            </a:extLst>
          </p:cNvPr>
          <p:cNvPicPr>
            <a:picLocks noChangeAspect="1"/>
          </p:cNvPicPr>
          <p:nvPr/>
        </p:nvPicPr>
        <p:blipFill>
          <a:blip r:embed="rId2"/>
          <a:stretch>
            <a:fillRect/>
          </a:stretch>
        </p:blipFill>
        <p:spPr>
          <a:xfrm>
            <a:off x="0" y="754920"/>
            <a:ext cx="6173061" cy="5620534"/>
          </a:xfrm>
          <a:prstGeom prst="rect">
            <a:avLst/>
          </a:prstGeom>
        </p:spPr>
      </p:pic>
    </p:spTree>
    <p:extLst>
      <p:ext uri="{BB962C8B-B14F-4D97-AF65-F5344CB8AC3E}">
        <p14:creationId xmlns:p14="http://schemas.microsoft.com/office/powerpoint/2010/main" val="117771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71C1EE4-3D69-5F8D-215D-19556659895B}"/>
              </a:ext>
            </a:extLst>
          </p:cNvPr>
          <p:cNvPicPr>
            <a:picLocks noChangeAspect="1"/>
          </p:cNvPicPr>
          <p:nvPr/>
        </p:nvPicPr>
        <p:blipFill>
          <a:blip r:embed="rId2"/>
          <a:stretch>
            <a:fillRect/>
          </a:stretch>
        </p:blipFill>
        <p:spPr>
          <a:xfrm>
            <a:off x="0" y="789799"/>
            <a:ext cx="8849960" cy="3858163"/>
          </a:xfrm>
          <a:prstGeom prst="rect">
            <a:avLst/>
          </a:prstGeom>
        </p:spPr>
      </p:pic>
      <p:sp>
        <p:nvSpPr>
          <p:cNvPr id="4" name="文本框 3">
            <a:extLst>
              <a:ext uri="{FF2B5EF4-FFF2-40B4-BE49-F238E27FC236}">
                <a16:creationId xmlns:a16="http://schemas.microsoft.com/office/drawing/2014/main" id="{1928E847-B6E4-1CA8-BC68-C1F591A6643E}"/>
              </a:ext>
            </a:extLst>
          </p:cNvPr>
          <p:cNvSpPr txBox="1"/>
          <p:nvPr/>
        </p:nvSpPr>
        <p:spPr>
          <a:xfrm>
            <a:off x="1322962" y="5019472"/>
            <a:ext cx="6488349" cy="369332"/>
          </a:xfrm>
          <a:prstGeom prst="rect">
            <a:avLst/>
          </a:prstGeom>
          <a:noFill/>
        </p:spPr>
        <p:txBody>
          <a:bodyPr wrap="square" rtlCol="0">
            <a:spAutoFit/>
          </a:bodyPr>
          <a:lstStyle/>
          <a:p>
            <a:r>
              <a:rPr lang="zh-CN" altLang="en-US" b="1" dirty="0">
                <a:solidFill>
                  <a:srgbClr val="FF0000"/>
                </a:solidFill>
              </a:rPr>
              <a:t>实验现象保持一致，但是功耗明显降低</a:t>
            </a:r>
          </a:p>
        </p:txBody>
      </p:sp>
    </p:spTree>
    <p:extLst>
      <p:ext uri="{BB962C8B-B14F-4D97-AF65-F5344CB8AC3E}">
        <p14:creationId xmlns:p14="http://schemas.microsoft.com/office/powerpoint/2010/main" val="280243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53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713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195032-6051-E9DD-66B3-1C17274C52E5}"/>
              </a:ext>
            </a:extLst>
          </p:cNvPr>
          <p:cNvPicPr>
            <a:picLocks noChangeAspect="1"/>
          </p:cNvPicPr>
          <p:nvPr/>
        </p:nvPicPr>
        <p:blipFill>
          <a:blip r:embed="rId2"/>
          <a:stretch>
            <a:fillRect/>
          </a:stretch>
        </p:blipFill>
        <p:spPr>
          <a:xfrm>
            <a:off x="1313782" y="2295367"/>
            <a:ext cx="9564435" cy="2267266"/>
          </a:xfrm>
          <a:prstGeom prst="rect">
            <a:avLst/>
          </a:prstGeom>
        </p:spPr>
      </p:pic>
    </p:spTree>
    <p:extLst>
      <p:ext uri="{BB962C8B-B14F-4D97-AF65-F5344CB8AC3E}">
        <p14:creationId xmlns:p14="http://schemas.microsoft.com/office/powerpoint/2010/main" val="1896747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223BE09-215E-E0E0-7FA4-BCF8D9A5BB4C}"/>
              </a:ext>
            </a:extLst>
          </p:cNvPr>
          <p:cNvPicPr>
            <a:picLocks noChangeAspect="1"/>
          </p:cNvPicPr>
          <p:nvPr/>
        </p:nvPicPr>
        <p:blipFill>
          <a:blip r:embed="rId2"/>
          <a:stretch>
            <a:fillRect/>
          </a:stretch>
        </p:blipFill>
        <p:spPr>
          <a:xfrm>
            <a:off x="384965" y="628259"/>
            <a:ext cx="11422069" cy="5601482"/>
          </a:xfrm>
          <a:prstGeom prst="rect">
            <a:avLst/>
          </a:prstGeom>
        </p:spPr>
      </p:pic>
    </p:spTree>
    <p:extLst>
      <p:ext uri="{BB962C8B-B14F-4D97-AF65-F5344CB8AC3E}">
        <p14:creationId xmlns:p14="http://schemas.microsoft.com/office/powerpoint/2010/main" val="1936449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787C1F8-7A45-1339-2CFB-7F9E456BC694}"/>
              </a:ext>
            </a:extLst>
          </p:cNvPr>
          <p:cNvPicPr>
            <a:picLocks noChangeAspect="1"/>
          </p:cNvPicPr>
          <p:nvPr/>
        </p:nvPicPr>
        <p:blipFill>
          <a:blip r:embed="rId2"/>
          <a:stretch>
            <a:fillRect/>
          </a:stretch>
        </p:blipFill>
        <p:spPr>
          <a:xfrm>
            <a:off x="360398" y="536746"/>
            <a:ext cx="7716327" cy="4305901"/>
          </a:xfrm>
          <a:prstGeom prst="rect">
            <a:avLst/>
          </a:prstGeom>
        </p:spPr>
      </p:pic>
      <p:pic>
        <p:nvPicPr>
          <p:cNvPr id="5" name="图片 4">
            <a:extLst>
              <a:ext uri="{FF2B5EF4-FFF2-40B4-BE49-F238E27FC236}">
                <a16:creationId xmlns:a16="http://schemas.microsoft.com/office/drawing/2014/main" id="{638CF5E1-A04C-F85B-4C26-3428D16C8E2D}"/>
              </a:ext>
            </a:extLst>
          </p:cNvPr>
          <p:cNvPicPr>
            <a:picLocks noChangeAspect="1"/>
          </p:cNvPicPr>
          <p:nvPr/>
        </p:nvPicPr>
        <p:blipFill>
          <a:blip r:embed="rId3"/>
          <a:stretch>
            <a:fillRect/>
          </a:stretch>
        </p:blipFill>
        <p:spPr>
          <a:xfrm>
            <a:off x="360398" y="5104308"/>
            <a:ext cx="10993384" cy="1124107"/>
          </a:xfrm>
          <a:prstGeom prst="rect">
            <a:avLst/>
          </a:prstGeom>
        </p:spPr>
      </p:pic>
    </p:spTree>
    <p:extLst>
      <p:ext uri="{BB962C8B-B14F-4D97-AF65-F5344CB8AC3E}">
        <p14:creationId xmlns:p14="http://schemas.microsoft.com/office/powerpoint/2010/main" val="513382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3EA140A-59F8-3E87-32A1-E557B0839234}"/>
              </a:ext>
            </a:extLst>
          </p:cNvPr>
          <p:cNvPicPr>
            <a:picLocks noChangeAspect="1"/>
          </p:cNvPicPr>
          <p:nvPr/>
        </p:nvPicPr>
        <p:blipFill>
          <a:blip r:embed="rId2"/>
          <a:stretch>
            <a:fillRect/>
          </a:stretch>
        </p:blipFill>
        <p:spPr>
          <a:xfrm>
            <a:off x="661229" y="704470"/>
            <a:ext cx="10869542" cy="5449060"/>
          </a:xfrm>
          <a:prstGeom prst="rect">
            <a:avLst/>
          </a:prstGeom>
        </p:spPr>
      </p:pic>
    </p:spTree>
    <p:extLst>
      <p:ext uri="{BB962C8B-B14F-4D97-AF65-F5344CB8AC3E}">
        <p14:creationId xmlns:p14="http://schemas.microsoft.com/office/powerpoint/2010/main" val="3919032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2E34AE7-1F9B-F94A-2345-B1925C2CC93F}"/>
              </a:ext>
            </a:extLst>
          </p:cNvPr>
          <p:cNvPicPr>
            <a:picLocks noChangeAspect="1"/>
          </p:cNvPicPr>
          <p:nvPr/>
        </p:nvPicPr>
        <p:blipFill>
          <a:blip r:embed="rId2"/>
          <a:stretch>
            <a:fillRect/>
          </a:stretch>
        </p:blipFill>
        <p:spPr>
          <a:xfrm>
            <a:off x="518334" y="728285"/>
            <a:ext cx="11155332" cy="5401429"/>
          </a:xfrm>
          <a:prstGeom prst="rect">
            <a:avLst/>
          </a:prstGeom>
        </p:spPr>
      </p:pic>
    </p:spTree>
    <p:extLst>
      <p:ext uri="{BB962C8B-B14F-4D97-AF65-F5344CB8AC3E}">
        <p14:creationId xmlns:p14="http://schemas.microsoft.com/office/powerpoint/2010/main" val="1062327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3E5F8D4-A255-AB1C-9267-D1F3C5968505}"/>
              </a:ext>
            </a:extLst>
          </p:cNvPr>
          <p:cNvPicPr>
            <a:picLocks noChangeAspect="1"/>
          </p:cNvPicPr>
          <p:nvPr/>
        </p:nvPicPr>
        <p:blipFill>
          <a:blip r:embed="rId2"/>
          <a:stretch>
            <a:fillRect/>
          </a:stretch>
        </p:blipFill>
        <p:spPr>
          <a:xfrm>
            <a:off x="746966" y="2195340"/>
            <a:ext cx="10698068" cy="2467319"/>
          </a:xfrm>
          <a:prstGeom prst="rect">
            <a:avLst/>
          </a:prstGeom>
        </p:spPr>
      </p:pic>
    </p:spTree>
    <p:extLst>
      <p:ext uri="{BB962C8B-B14F-4D97-AF65-F5344CB8AC3E}">
        <p14:creationId xmlns:p14="http://schemas.microsoft.com/office/powerpoint/2010/main" val="3930083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4DC20E6-968D-7F91-718F-71C218E7CB1D}"/>
              </a:ext>
            </a:extLst>
          </p:cNvPr>
          <p:cNvPicPr>
            <a:picLocks noChangeAspect="1"/>
          </p:cNvPicPr>
          <p:nvPr/>
        </p:nvPicPr>
        <p:blipFill>
          <a:blip r:embed="rId2"/>
          <a:stretch>
            <a:fillRect/>
          </a:stretch>
        </p:blipFill>
        <p:spPr>
          <a:xfrm>
            <a:off x="0" y="0"/>
            <a:ext cx="12192000" cy="3137272"/>
          </a:xfrm>
          <a:prstGeom prst="rect">
            <a:avLst/>
          </a:prstGeom>
        </p:spPr>
      </p:pic>
      <p:sp>
        <p:nvSpPr>
          <p:cNvPr id="4" name="文本框 3">
            <a:extLst>
              <a:ext uri="{FF2B5EF4-FFF2-40B4-BE49-F238E27FC236}">
                <a16:creationId xmlns:a16="http://schemas.microsoft.com/office/drawing/2014/main" id="{78BF3E3B-05E3-5A95-2B49-398C073F2D83}"/>
              </a:ext>
            </a:extLst>
          </p:cNvPr>
          <p:cNvSpPr txBox="1"/>
          <p:nvPr/>
        </p:nvSpPr>
        <p:spPr>
          <a:xfrm>
            <a:off x="583660" y="3536063"/>
            <a:ext cx="5223753"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首先使能低功耗模式</a:t>
            </a:r>
          </a:p>
        </p:txBody>
      </p:sp>
      <p:pic>
        <p:nvPicPr>
          <p:cNvPr id="6" name="图片 5">
            <a:extLst>
              <a:ext uri="{FF2B5EF4-FFF2-40B4-BE49-F238E27FC236}">
                <a16:creationId xmlns:a16="http://schemas.microsoft.com/office/drawing/2014/main" id="{58FA9EA6-F778-A135-4FE3-953DA2CAC88A}"/>
              </a:ext>
            </a:extLst>
          </p:cNvPr>
          <p:cNvPicPr>
            <a:picLocks noChangeAspect="1"/>
          </p:cNvPicPr>
          <p:nvPr/>
        </p:nvPicPr>
        <p:blipFill>
          <a:blip r:embed="rId3"/>
          <a:stretch>
            <a:fillRect/>
          </a:stretch>
        </p:blipFill>
        <p:spPr>
          <a:xfrm>
            <a:off x="0" y="4211848"/>
            <a:ext cx="6506483" cy="1819529"/>
          </a:xfrm>
          <a:prstGeom prst="rect">
            <a:avLst/>
          </a:prstGeom>
        </p:spPr>
      </p:pic>
      <p:sp>
        <p:nvSpPr>
          <p:cNvPr id="7" name="文本框 6">
            <a:extLst>
              <a:ext uri="{FF2B5EF4-FFF2-40B4-BE49-F238E27FC236}">
                <a16:creationId xmlns:a16="http://schemas.microsoft.com/office/drawing/2014/main" id="{49E0E3E9-DD24-DD1D-42B5-5499F563629B}"/>
              </a:ext>
            </a:extLst>
          </p:cNvPr>
          <p:cNvSpPr txBox="1"/>
          <p:nvPr/>
        </p:nvSpPr>
        <p:spPr>
          <a:xfrm>
            <a:off x="7188740" y="4221347"/>
            <a:ext cx="3463047"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然后在开启任务调度函数里面会创建空闲任务</a:t>
            </a:r>
          </a:p>
        </p:txBody>
      </p:sp>
    </p:spTree>
    <p:extLst>
      <p:ext uri="{BB962C8B-B14F-4D97-AF65-F5344CB8AC3E}">
        <p14:creationId xmlns:p14="http://schemas.microsoft.com/office/powerpoint/2010/main" val="368060453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2954</TotalTime>
  <Words>661</Words>
  <Application>Microsoft Office PowerPoint</Application>
  <PresentationFormat>宽屏</PresentationFormat>
  <Paragraphs>31</Paragraphs>
  <Slides>23</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23</vt:i4>
      </vt:variant>
    </vt:vector>
  </HeadingPairs>
  <TitlesOfParts>
    <vt:vector size="29" baseType="lpstr">
      <vt:lpstr>-apple-system</vt:lpstr>
      <vt:lpstr>等线</vt:lpstr>
      <vt:lpstr>等线 Light</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诚 先森</dc:creator>
  <cp:lastModifiedBy>诚 先森</cp:lastModifiedBy>
  <cp:revision>112</cp:revision>
  <dcterms:created xsi:type="dcterms:W3CDTF">2023-04-25T06:04:58Z</dcterms:created>
  <dcterms:modified xsi:type="dcterms:W3CDTF">2023-04-27T07:19:19Z</dcterms:modified>
</cp:coreProperties>
</file>